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664" r:id="rId2"/>
  </p:sldMasterIdLst>
  <p:notesMasterIdLst>
    <p:notesMasterId r:id="rId69"/>
  </p:notesMasterIdLst>
  <p:handoutMasterIdLst>
    <p:handoutMasterId r:id="rId70"/>
  </p:handoutMasterIdLst>
  <p:sldIdLst>
    <p:sldId id="257" r:id="rId3"/>
    <p:sldId id="258" r:id="rId4"/>
    <p:sldId id="343" r:id="rId5"/>
    <p:sldId id="340" r:id="rId6"/>
    <p:sldId id="346" r:id="rId7"/>
    <p:sldId id="319" r:id="rId8"/>
    <p:sldId id="347" r:id="rId9"/>
    <p:sldId id="348" r:id="rId10"/>
    <p:sldId id="349" r:id="rId11"/>
    <p:sldId id="350" r:id="rId12"/>
    <p:sldId id="335" r:id="rId13"/>
    <p:sldId id="339" r:id="rId14"/>
    <p:sldId id="336" r:id="rId15"/>
    <p:sldId id="337" r:id="rId16"/>
    <p:sldId id="338" r:id="rId17"/>
    <p:sldId id="345" r:id="rId18"/>
    <p:sldId id="259" r:id="rId19"/>
    <p:sldId id="328" r:id="rId20"/>
    <p:sldId id="327" r:id="rId21"/>
    <p:sldId id="329" r:id="rId22"/>
    <p:sldId id="326" r:id="rId23"/>
    <p:sldId id="330" r:id="rId24"/>
    <p:sldId id="331" r:id="rId25"/>
    <p:sldId id="332" r:id="rId26"/>
    <p:sldId id="344" r:id="rId27"/>
    <p:sldId id="261" r:id="rId28"/>
    <p:sldId id="262" r:id="rId29"/>
    <p:sldId id="333" r:id="rId30"/>
    <p:sldId id="263" r:id="rId31"/>
    <p:sldId id="264" r:id="rId32"/>
    <p:sldId id="265" r:id="rId33"/>
    <p:sldId id="266" r:id="rId34"/>
    <p:sldId id="325" r:id="rId35"/>
    <p:sldId id="321" r:id="rId36"/>
    <p:sldId id="267" r:id="rId37"/>
    <p:sldId id="268" r:id="rId38"/>
    <p:sldId id="279" r:id="rId39"/>
    <p:sldId id="280" r:id="rId40"/>
    <p:sldId id="324" r:id="rId41"/>
    <p:sldId id="281" r:id="rId42"/>
    <p:sldId id="283" r:id="rId43"/>
    <p:sldId id="282" r:id="rId44"/>
    <p:sldId id="285" r:id="rId45"/>
    <p:sldId id="287" r:id="rId46"/>
    <p:sldId id="288" r:id="rId47"/>
    <p:sldId id="323" r:id="rId48"/>
    <p:sldId id="289" r:id="rId49"/>
    <p:sldId id="290" r:id="rId50"/>
    <p:sldId id="291" r:id="rId51"/>
    <p:sldId id="292" r:id="rId52"/>
    <p:sldId id="293" r:id="rId53"/>
    <p:sldId id="294" r:id="rId54"/>
    <p:sldId id="295" r:id="rId55"/>
    <p:sldId id="296" r:id="rId56"/>
    <p:sldId id="297" r:id="rId57"/>
    <p:sldId id="322" r:id="rId58"/>
    <p:sldId id="298" r:id="rId59"/>
    <p:sldId id="300" r:id="rId60"/>
    <p:sldId id="299" r:id="rId61"/>
    <p:sldId id="301" r:id="rId62"/>
    <p:sldId id="310" r:id="rId63"/>
    <p:sldId id="342" r:id="rId64"/>
    <p:sldId id="341" r:id="rId65"/>
    <p:sldId id="311" r:id="rId66"/>
    <p:sldId id="312" r:id="rId67"/>
    <p:sldId id="314" r:id="rId68"/>
  </p:sldIdLst>
  <p:sldSz cx="12192000" cy="6858000"/>
  <p:notesSz cx="7023100" cy="9309100"/>
  <p:embeddedFontLst>
    <p:embeddedFont>
      <p:font typeface="Univers-Light-Normal" pitchFamily="2" charset="0"/>
      <p:regular r:id="rId71"/>
    </p:embeddedFont>
    <p:embeddedFont>
      <p:font typeface="Comic Sans MS" panose="030F0702030302020204" pitchFamily="66" charset="0"/>
      <p:regular r:id="rId72"/>
      <p:bold r:id="rId73"/>
      <p:italic r:id="rId74"/>
      <p:boldItalic r:id="rId75"/>
    </p:embeddedFont>
    <p:embeddedFont>
      <p:font typeface="Univers Light" panose="020B0403020202020204" pitchFamily="34" charset="0"/>
      <p:regular r:id="rId76"/>
    </p:embeddedFont>
    <p:embeddedFont>
      <p:font typeface="Calibri" panose="020F0502020204030204" pitchFamily="34" charset="0"/>
      <p:regular r:id="rId77"/>
      <p:bold r:id="rId78"/>
      <p:italic r:id="rId79"/>
      <p:boldItalic r:id="rId8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to Claims" id="{CB6AC235-9BE8-4521-9C35-E3FE9FEDE2F2}">
          <p14:sldIdLst>
            <p14:sldId id="257"/>
            <p14:sldId id="258"/>
            <p14:sldId id="343"/>
            <p14:sldId id="340"/>
          </p14:sldIdLst>
        </p14:section>
        <p14:section name="Department Overview" id="{EC54CDD8-E613-43BA-B44D-1245A25264E4}">
          <p14:sldIdLst>
            <p14:sldId id="346"/>
            <p14:sldId id="319"/>
            <p14:sldId id="347"/>
            <p14:sldId id="348"/>
            <p14:sldId id="349"/>
            <p14:sldId id="350"/>
            <p14:sldId id="335"/>
            <p14:sldId id="339"/>
            <p14:sldId id="336"/>
            <p14:sldId id="337"/>
            <p14:sldId id="338"/>
          </p14:sldIdLst>
        </p14:section>
        <p14:section name="Management Team" id="{2DAAEC07-1DD1-421E-8735-9C6401683B0C}">
          <p14:sldIdLst>
            <p14:sldId id="345"/>
            <p14:sldId id="259"/>
            <p14:sldId id="328"/>
            <p14:sldId id="327"/>
            <p14:sldId id="329"/>
            <p14:sldId id="326"/>
            <p14:sldId id="330"/>
            <p14:sldId id="331"/>
            <p14:sldId id="332"/>
          </p14:sldIdLst>
        </p14:section>
        <p14:section name="Claims Numbers and Functions" id="{A16441AA-750E-4DA6-92EE-DA816AB3A15C}">
          <p14:sldIdLst>
            <p14:sldId id="344"/>
            <p14:sldId id="261"/>
            <p14:sldId id="262"/>
            <p14:sldId id="333"/>
            <p14:sldId id="263"/>
          </p14:sldIdLst>
        </p14:section>
        <p14:section name="Claims Adjudication" id="{4CC77DFA-0C92-44FD-973E-A43A037689C3}">
          <p14:sldIdLst>
            <p14:sldId id="264"/>
            <p14:sldId id="265"/>
            <p14:sldId id="266"/>
            <p14:sldId id="325"/>
            <p14:sldId id="321"/>
            <p14:sldId id="267"/>
            <p14:sldId id="268"/>
          </p14:sldIdLst>
        </p14:section>
        <p14:section name="Customer Service" id="{E68883D6-0698-4CB4-8BBA-B2577B24FD58}">
          <p14:sldIdLst>
            <p14:sldId id="279"/>
            <p14:sldId id="280"/>
            <p14:sldId id="324"/>
            <p14:sldId id="281"/>
            <p14:sldId id="283"/>
            <p14:sldId id="282"/>
            <p14:sldId id="285"/>
          </p14:sldIdLst>
        </p14:section>
        <p14:section name="Claims Support" id="{14503E8C-DD42-4FDF-BF1D-C37CF30E63D8}">
          <p14:sldIdLst>
            <p14:sldId id="287"/>
            <p14:sldId id="288"/>
            <p14:sldId id="323"/>
            <p14:sldId id="289"/>
            <p14:sldId id="290"/>
            <p14:sldId id="291"/>
            <p14:sldId id="292"/>
            <p14:sldId id="293"/>
            <p14:sldId id="294"/>
            <p14:sldId id="295"/>
          </p14:sldIdLst>
        </p14:section>
        <p14:section name="Analysis" id="{4EBB91CF-91C6-4AAE-B90F-AB727E66FF3C}">
          <p14:sldIdLst>
            <p14:sldId id="296"/>
            <p14:sldId id="297"/>
            <p14:sldId id="322"/>
            <p14:sldId id="298"/>
            <p14:sldId id="300"/>
            <p14:sldId id="299"/>
            <p14:sldId id="301"/>
          </p14:sldIdLst>
        </p14:section>
        <p14:section name="Closing" id="{BCDC0B51-3256-4BD0-AEC4-2AC038D8EC62}">
          <p14:sldIdLst>
            <p14:sldId id="310"/>
            <p14:sldId id="342"/>
            <p14:sldId id="341"/>
            <p14:sldId id="311"/>
            <p14:sldId id="312"/>
            <p14:sldId id="31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8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87" autoAdjust="0"/>
    <p:restoredTop sz="96374" autoAdjust="0"/>
  </p:normalViewPr>
  <p:slideViewPr>
    <p:cSldViewPr snapToGrid="0">
      <p:cViewPr>
        <p:scale>
          <a:sx n="80" d="100"/>
          <a:sy n="80" d="100"/>
        </p:scale>
        <p:origin x="1464" y="684"/>
      </p:cViewPr>
      <p:guideLst>
        <p:guide orient="horz" pos="2160"/>
        <p:guide pos="3840"/>
      </p:guideLst>
    </p:cSldViewPr>
  </p:slideViewPr>
  <p:outlineViewPr>
    <p:cViewPr>
      <p:scale>
        <a:sx n="33" d="100"/>
        <a:sy n="33" d="100"/>
      </p:scale>
      <p:origin x="42" y="1656"/>
    </p:cViewPr>
  </p:outlineViewPr>
  <p:notesTextViewPr>
    <p:cViewPr>
      <p:scale>
        <a:sx n="1" d="1"/>
        <a:sy n="1" d="1"/>
      </p:scale>
      <p:origin x="0" y="0"/>
    </p:cViewPr>
  </p:notesTextViewPr>
  <p:sorterViewPr>
    <p:cViewPr>
      <p:scale>
        <a:sx n="110" d="100"/>
        <a:sy n="110" d="100"/>
      </p:scale>
      <p:origin x="0" y="-14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font" Target="fonts/font6.fntdata"/><Relationship Id="rId84"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font" Target="fonts/font1.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font" Target="fonts/font4.fntdata"/><Relationship Id="rId79" Type="http://schemas.openxmlformats.org/officeDocument/2006/relationships/font" Target="fonts/font9.fntdata"/><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3.fntdata"/><Relationship Id="rId78" Type="http://schemas.openxmlformats.org/officeDocument/2006/relationships/font" Target="fonts/font8.fntdata"/><Relationship Id="rId8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77"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2.fntdata"/><Relationship Id="rId80" Type="http://schemas.openxmlformats.org/officeDocument/2006/relationships/font" Target="fonts/font10.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handoutMaster" Target="handoutMasters/handoutMaster1.xml"/><Relationship Id="rId75" Type="http://schemas.openxmlformats.org/officeDocument/2006/relationships/font" Target="fonts/font5.fntdata"/><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vl1pPr>
          </a:lstStyle>
          <a:p>
            <a:fld id="{5E5EC7BA-2C1F-4772-BF20-D35E9AF2390B}" type="datetimeFigureOut">
              <a:rPr lang="en-US" smtClean="0"/>
              <a:t>4/18/2018</a:t>
            </a:fld>
            <a:endParaRPr lang="en-US"/>
          </a:p>
        </p:txBody>
      </p:sp>
      <p:sp>
        <p:nvSpPr>
          <p:cNvPr id="4" name="Footer Placeholder 3"/>
          <p:cNvSpPr>
            <a:spLocks noGrp="1"/>
          </p:cNvSpPr>
          <p:nvPr>
            <p:ph type="ftr" sz="quarter" idx="2"/>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lIns="93324" tIns="46662" rIns="93324" bIns="46662" rtlCol="0" anchor="b"/>
          <a:lstStyle>
            <a:lvl1pPr algn="r">
              <a:defRPr sz="1200"/>
            </a:lvl1pPr>
          </a:lstStyle>
          <a:p>
            <a:fld id="{166ECAF5-C355-46AF-BB3E-DE6B52BB160C}" type="slidenum">
              <a:rPr lang="en-US" smtClean="0"/>
              <a:t>‹#›</a:t>
            </a:fld>
            <a:endParaRPr lang="en-US"/>
          </a:p>
        </p:txBody>
      </p:sp>
    </p:spTree>
    <p:extLst>
      <p:ext uri="{BB962C8B-B14F-4D97-AF65-F5344CB8AC3E}">
        <p14:creationId xmlns:p14="http://schemas.microsoft.com/office/powerpoint/2010/main" val="21479916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BA572FD8-BA87-4947-82EC-72A5675ED6C0}" type="datetimeFigureOut">
              <a:rPr lang="en-US" smtClean="0"/>
              <a:t>4/18/2018</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0F5927F0-C1F6-4EEC-A15C-28A45AB11897}" type="slidenum">
              <a:rPr lang="en-US" smtClean="0"/>
              <a:t>‹#›</a:t>
            </a:fld>
            <a:endParaRPr lang="en-US"/>
          </a:p>
        </p:txBody>
      </p:sp>
    </p:spTree>
    <p:extLst>
      <p:ext uri="{BB962C8B-B14F-4D97-AF65-F5344CB8AC3E}">
        <p14:creationId xmlns:p14="http://schemas.microsoft.com/office/powerpoint/2010/main" val="1055746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en.wikipedia.org/wiki/Corporation"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28E704-FFC1-4D05-B4B3-742272D0430B}" type="slidenum">
              <a:rPr lang="en-US"/>
              <a:pPr/>
              <a:t>1</a:t>
            </a:fld>
            <a:endParaRPr lang="en-US"/>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r>
              <a:rPr lang="en-US" dirty="0"/>
              <a:t>1) Before we start, this group is going help me perform a test.</a:t>
            </a:r>
          </a:p>
          <a:p>
            <a:endParaRPr lang="en-US" baseline="0" dirty="0"/>
          </a:p>
          <a:p>
            <a:r>
              <a:rPr lang="en-US" baseline="0" dirty="0"/>
              <a:t>Does everyone have a cell phone?  I have an extra one.</a:t>
            </a:r>
          </a:p>
          <a:p>
            <a:endParaRPr lang="en-US" baseline="0" dirty="0"/>
          </a:p>
          <a:p>
            <a:r>
              <a:rPr lang="en-US" baseline="0" dirty="0"/>
              <a:t>Go to your app store and download the “Quizizz” app, you will need it later.</a:t>
            </a:r>
          </a:p>
          <a:p>
            <a:endParaRPr lang="en-US" baseline="0" dirty="0"/>
          </a:p>
          <a:p>
            <a:r>
              <a:rPr lang="en-US" baseline="0" dirty="0"/>
              <a:t>2) Icebreakers</a:t>
            </a:r>
          </a:p>
          <a:p>
            <a:endParaRPr lang="en-US" baseline="0" dirty="0"/>
          </a:p>
          <a:p>
            <a:pPr marL="228600" indent="-228600">
              <a:buAutoNum type="alphaLcParenR"/>
            </a:pPr>
            <a:r>
              <a:rPr lang="en-US" baseline="0" dirty="0"/>
              <a:t>Split into groups, size depends on the number of participants.  Each group comes up with one word to describe “health insurance”  Have each group share and discuss why they chose that word.</a:t>
            </a:r>
          </a:p>
          <a:p>
            <a:pPr marL="228600" indent="-228600">
              <a:buAutoNum type="alphaLcParenR"/>
            </a:pPr>
            <a:r>
              <a:rPr lang="en-US" baseline="0" dirty="0"/>
              <a:t>Trainer Picks the question from this list.  Don’t ask everyone the same question to throw them off.  Discuss answers.</a:t>
            </a:r>
          </a:p>
          <a:p>
            <a:pPr lvl="1"/>
            <a:r>
              <a:rPr lang="en-US" sz="1200" b="0" i="0" kern="1200" dirty="0">
                <a:solidFill>
                  <a:schemeClr val="tx1"/>
                </a:solidFill>
                <a:effectLst/>
                <a:latin typeface="+mn-lt"/>
                <a:ea typeface="+mn-ea"/>
                <a:cs typeface="+mn-cs"/>
              </a:rPr>
              <a:t>If you were a vegetable, what vegetable would you be?</a:t>
            </a:r>
          </a:p>
          <a:p>
            <a:pPr lvl="1"/>
            <a:r>
              <a:rPr lang="en-US" sz="1200" b="0" i="0" kern="1200" dirty="0">
                <a:solidFill>
                  <a:schemeClr val="tx1"/>
                </a:solidFill>
                <a:effectLst/>
                <a:latin typeface="+mn-lt"/>
                <a:ea typeface="+mn-ea"/>
                <a:cs typeface="+mn-cs"/>
              </a:rPr>
              <a:t>If you woke up tomorrow as an animal, what animal would you choose to be and why?</a:t>
            </a:r>
          </a:p>
          <a:p>
            <a:pPr lvl="1"/>
            <a:r>
              <a:rPr lang="en-US" sz="1200" b="0" i="0" kern="1200" dirty="0">
                <a:solidFill>
                  <a:schemeClr val="tx1"/>
                </a:solidFill>
                <a:effectLst/>
                <a:latin typeface="+mn-lt"/>
                <a:ea typeface="+mn-ea"/>
                <a:cs typeface="+mn-cs"/>
              </a:rPr>
              <a:t>If you could live anywhere on this planet and take everything that you love with you, where would you choose to live? Tell the group about your choice.</a:t>
            </a:r>
          </a:p>
          <a:p>
            <a:pPr lvl="1"/>
            <a:r>
              <a:rPr lang="en-US" sz="1200" b="0" i="0" kern="1200" dirty="0">
                <a:solidFill>
                  <a:schemeClr val="tx1"/>
                </a:solidFill>
                <a:effectLst/>
                <a:latin typeface="+mn-lt"/>
                <a:ea typeface="+mn-ea"/>
                <a:cs typeface="+mn-cs"/>
              </a:rPr>
              <a:t>What favorite color are you and how does being that color make you feel?</a:t>
            </a:r>
          </a:p>
          <a:p>
            <a:pPr lvl="1"/>
            <a:r>
              <a:rPr lang="en-US" sz="1200" b="0" i="0" kern="1200" dirty="0">
                <a:solidFill>
                  <a:schemeClr val="tx1"/>
                </a:solidFill>
                <a:effectLst/>
                <a:latin typeface="+mn-lt"/>
                <a:ea typeface="+mn-ea"/>
                <a:cs typeface="+mn-cs"/>
              </a:rPr>
              <a:t>If you could choose an imaginary friend, who would you choose and why?</a:t>
            </a:r>
          </a:p>
          <a:p>
            <a:pPr lvl="1"/>
            <a:r>
              <a:rPr lang="en-US" sz="1200" b="0" i="0" kern="1200" dirty="0">
                <a:solidFill>
                  <a:schemeClr val="tx1"/>
                </a:solidFill>
                <a:effectLst/>
                <a:latin typeface="+mn-lt"/>
                <a:ea typeface="+mn-ea"/>
                <a:cs typeface="+mn-cs"/>
              </a:rPr>
              <a:t>If you could sit on a bench in a beautiful woods, who would you like sitting next to you on the bench and why?</a:t>
            </a:r>
          </a:p>
          <a:p>
            <a:pPr lvl="1"/>
            <a:r>
              <a:rPr lang="en-US" sz="1200" b="0" i="0" kern="1200" dirty="0">
                <a:solidFill>
                  <a:schemeClr val="tx1"/>
                </a:solidFill>
                <a:effectLst/>
                <a:latin typeface="+mn-lt"/>
                <a:ea typeface="+mn-ea"/>
                <a:cs typeface="+mn-cs"/>
              </a:rPr>
              <a:t>Are you sunrise, daylight, twilight, or night? Please share why you picked your time of day?</a:t>
            </a:r>
          </a:p>
          <a:p>
            <a:pPr lvl="1"/>
            <a:r>
              <a:rPr lang="en-US" sz="1200" b="0" i="0" kern="1200" dirty="0">
                <a:solidFill>
                  <a:schemeClr val="tx1"/>
                </a:solidFill>
                <a:effectLst/>
                <a:latin typeface="+mn-lt"/>
                <a:ea typeface="+mn-ea"/>
                <a:cs typeface="+mn-cs"/>
              </a:rPr>
              <a:t>If you could choose your age forever, what age would you choose and why?</a:t>
            </a:r>
          </a:p>
          <a:p>
            <a:pPr lvl="1"/>
            <a:r>
              <a:rPr lang="en-US" sz="1200" b="0" i="0" kern="1200" dirty="0">
                <a:solidFill>
                  <a:schemeClr val="tx1"/>
                </a:solidFill>
                <a:effectLst/>
                <a:latin typeface="+mn-lt"/>
                <a:ea typeface="+mn-ea"/>
                <a:cs typeface="+mn-cs"/>
              </a:rPr>
              <a:t>If you could be in the movie of your choice, what movie would you choose and what character would you play?</a:t>
            </a:r>
          </a:p>
          <a:p>
            <a:pPr lvl="1"/>
            <a:r>
              <a:rPr lang="en-US" sz="1200" b="0" i="0" kern="1200" dirty="0">
                <a:solidFill>
                  <a:schemeClr val="tx1"/>
                </a:solidFill>
                <a:effectLst/>
                <a:latin typeface="+mn-lt"/>
                <a:ea typeface="+mn-ea"/>
                <a:cs typeface="+mn-cs"/>
              </a:rPr>
              <a:t>If you could meet any historical figure, who would you choose and why?</a:t>
            </a:r>
          </a:p>
          <a:p>
            <a:pPr lvl="1"/>
            <a:r>
              <a:rPr lang="en-US" sz="1200" b="0" i="0" kern="1200" dirty="0">
                <a:solidFill>
                  <a:schemeClr val="tx1"/>
                </a:solidFill>
                <a:effectLst/>
                <a:latin typeface="+mn-lt"/>
                <a:ea typeface="+mn-ea"/>
                <a:cs typeface="+mn-cs"/>
              </a:rPr>
              <a:t>If you were a city, which city would you choose to be and why?</a:t>
            </a:r>
          </a:p>
          <a:p>
            <a:pPr lvl="1"/>
            <a:r>
              <a:rPr lang="en-US" sz="1200" b="0" i="0" kern="1200" dirty="0">
                <a:solidFill>
                  <a:schemeClr val="tx1"/>
                </a:solidFill>
                <a:effectLst/>
                <a:latin typeface="+mn-lt"/>
                <a:ea typeface="+mn-ea"/>
                <a:cs typeface="+mn-cs"/>
              </a:rPr>
              <a:t>What are your ten favorite foods?</a:t>
            </a:r>
          </a:p>
          <a:p>
            <a:pPr lvl="1"/>
            <a:r>
              <a:rPr lang="en-US" sz="1200" b="0" i="0" kern="1200" dirty="0">
                <a:solidFill>
                  <a:schemeClr val="tx1"/>
                </a:solidFill>
                <a:effectLst/>
                <a:latin typeface="+mn-lt"/>
                <a:ea typeface="+mn-ea"/>
                <a:cs typeface="+mn-cs"/>
              </a:rPr>
              <a:t>If you were a candy bar, which candy bar would you be? Share why.</a:t>
            </a:r>
          </a:p>
          <a:p>
            <a:pPr lvl="1"/>
            <a:r>
              <a:rPr lang="en-US" sz="1200" b="0" i="0" kern="1200" dirty="0">
                <a:solidFill>
                  <a:schemeClr val="tx1"/>
                </a:solidFill>
                <a:effectLst/>
                <a:latin typeface="+mn-lt"/>
                <a:ea typeface="+mn-ea"/>
                <a:cs typeface="+mn-cs"/>
              </a:rPr>
              <a:t>If you were to change your name, what name would you adopt going forward? Why?</a:t>
            </a:r>
          </a:p>
          <a:p>
            <a:pPr lvl="1"/>
            <a:r>
              <a:rPr lang="en-US" sz="1200" b="0" i="0" kern="1200" dirty="0">
                <a:solidFill>
                  <a:schemeClr val="tx1"/>
                </a:solidFill>
                <a:effectLst/>
                <a:latin typeface="+mn-lt"/>
                <a:ea typeface="+mn-ea"/>
                <a:cs typeface="+mn-cs"/>
              </a:rPr>
              <a:t>Are you spring, summer, fall, or winter? Please share why.</a:t>
            </a:r>
          </a:p>
          <a:p>
            <a:pPr lvl="1"/>
            <a:r>
              <a:rPr lang="en-US" sz="1200" b="0" i="0" kern="1200" dirty="0">
                <a:solidFill>
                  <a:schemeClr val="tx1"/>
                </a:solidFill>
                <a:effectLst/>
                <a:latin typeface="+mn-lt"/>
                <a:ea typeface="+mn-ea"/>
                <a:cs typeface="+mn-cs"/>
              </a:rPr>
              <a:t>If you were stranded on a desert island, what three items would you want to have with you?</a:t>
            </a:r>
          </a:p>
          <a:p>
            <a:pPr lvl="1"/>
            <a:r>
              <a:rPr lang="en-US" sz="1200" b="0" i="0" kern="1200" dirty="0">
                <a:solidFill>
                  <a:schemeClr val="tx1"/>
                </a:solidFill>
                <a:effectLst/>
                <a:latin typeface="+mn-lt"/>
                <a:ea typeface="+mn-ea"/>
                <a:cs typeface="+mn-cs"/>
              </a:rPr>
              <a:t>Share a description of your favorite material object that you already own?</a:t>
            </a:r>
          </a:p>
          <a:p>
            <a:pPr lvl="1"/>
            <a:r>
              <a:rPr lang="en-US" sz="1200" b="0" i="0" kern="1200" dirty="0">
                <a:solidFill>
                  <a:schemeClr val="tx1"/>
                </a:solidFill>
                <a:effectLst/>
                <a:latin typeface="+mn-lt"/>
                <a:ea typeface="+mn-ea"/>
                <a:cs typeface="+mn-cs"/>
              </a:rPr>
              <a:t>What item that you don't have already, would you most like to own?</a:t>
            </a:r>
          </a:p>
          <a:p>
            <a:pPr lvl="1"/>
            <a:r>
              <a:rPr lang="en-US" sz="1200" b="0" i="0" kern="1200" dirty="0">
                <a:solidFill>
                  <a:schemeClr val="tx1"/>
                </a:solidFill>
                <a:effectLst/>
                <a:latin typeface="+mn-lt"/>
                <a:ea typeface="+mn-ea"/>
                <a:cs typeface="+mn-cs"/>
              </a:rPr>
              <a:t>If you could only choose one vacation destination where would you pick and why?</a:t>
            </a:r>
          </a:p>
          <a:p>
            <a:pPr lvl="1"/>
            <a:r>
              <a:rPr lang="en-US" sz="1200" b="0" i="0" kern="1200" dirty="0">
                <a:solidFill>
                  <a:schemeClr val="tx1"/>
                </a:solidFill>
                <a:effectLst/>
                <a:latin typeface="+mn-lt"/>
                <a:ea typeface="+mn-ea"/>
                <a:cs typeface="+mn-cs"/>
              </a:rPr>
              <a:t>If you were to create a slogan for your life, what would the slogan be? (Examples: "Eat, drink, and be merry, for tomorrow, we all die." "Bite off more than you can chew." " There are far better things ahead than any we leave behind.")</a:t>
            </a:r>
          </a:p>
          <a:p>
            <a:pPr lvl="1"/>
            <a:r>
              <a:rPr lang="en-US" sz="1200" b="0" i="0" kern="1200" dirty="0">
                <a:solidFill>
                  <a:schemeClr val="tx1"/>
                </a:solidFill>
                <a:effectLst/>
                <a:latin typeface="+mn-lt"/>
                <a:ea typeface="+mn-ea"/>
                <a:cs typeface="+mn-cs"/>
              </a:rPr>
              <a:t>Pick something out of your pocket or purse and share with the group why it's important to you.</a:t>
            </a:r>
          </a:p>
          <a:p>
            <a:pPr lvl="1"/>
            <a:r>
              <a:rPr lang="en-US" sz="1200" b="0" i="0" kern="1200" dirty="0">
                <a:solidFill>
                  <a:schemeClr val="tx1"/>
                </a:solidFill>
                <a:effectLst/>
                <a:latin typeface="+mn-lt"/>
                <a:ea typeface="+mn-ea"/>
                <a:cs typeface="+mn-cs"/>
              </a:rPr>
              <a:t>If you could meet any living person for a chat over a shared dinner, who would you pick and why?</a:t>
            </a:r>
          </a:p>
          <a:p>
            <a:pPr lvl="1"/>
            <a:r>
              <a:rPr lang="en-US" sz="1200" b="0" i="0" kern="1200" dirty="0">
                <a:solidFill>
                  <a:schemeClr val="tx1"/>
                </a:solidFill>
                <a:effectLst/>
                <a:latin typeface="+mn-lt"/>
                <a:ea typeface="+mn-ea"/>
                <a:cs typeface="+mn-cs"/>
              </a:rPr>
              <a:t>If you awoke one day as a flower, what flower would you choose to be?</a:t>
            </a:r>
          </a:p>
          <a:p>
            <a:pPr lvl="1"/>
            <a:r>
              <a:rPr lang="en-US" sz="1200" b="0" i="0" kern="1200" dirty="0">
                <a:solidFill>
                  <a:schemeClr val="tx1"/>
                </a:solidFill>
                <a:effectLst/>
                <a:latin typeface="+mn-lt"/>
                <a:ea typeface="+mn-ea"/>
                <a:cs typeface="+mn-cs"/>
              </a:rPr>
              <a:t>If you could choose one hobby that now seems out of your reach either financially or time-wise, what hobby would you take up and why?</a:t>
            </a:r>
          </a:p>
          <a:p>
            <a:pPr marL="0" indent="0">
              <a:buNone/>
            </a:pPr>
            <a:r>
              <a:rPr lang="en-US" baseline="0" dirty="0"/>
              <a:t>  </a:t>
            </a:r>
          </a:p>
          <a:p>
            <a:endParaRPr lang="en-US" baseline="0" dirty="0"/>
          </a:p>
          <a:p>
            <a:pPr marL="228600" indent="-228600">
              <a:buAutoNum type="arabicParenR"/>
            </a:pPr>
            <a:endParaRPr lang="en-US" dirty="0"/>
          </a:p>
        </p:txBody>
      </p:sp>
    </p:spTree>
    <p:extLst>
      <p:ext uri="{BB962C8B-B14F-4D97-AF65-F5344CB8AC3E}">
        <p14:creationId xmlns:p14="http://schemas.microsoft.com/office/powerpoint/2010/main" val="511985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3309" indent="-233309">
              <a:buAutoNum type="arabicParenR"/>
            </a:pPr>
            <a:r>
              <a:rPr lang="en-US" dirty="0"/>
              <a:t>Why are we here? To serve the people of Hawai’i.</a:t>
            </a:r>
          </a:p>
          <a:p>
            <a:pPr marL="233309" indent="-233309">
              <a:buAutoNum type="arabicParenR"/>
            </a:pPr>
            <a:r>
              <a:rPr lang="en-US" dirty="0"/>
              <a:t>Reminding you to be honest and forthright in everything we do and say</a:t>
            </a:r>
          </a:p>
          <a:p>
            <a:pPr marL="233309" indent="-233309">
              <a:buAutoNum type="arabicParenR"/>
            </a:pPr>
            <a:r>
              <a:rPr lang="en-US" dirty="0"/>
              <a:t>Rarely does working alone</a:t>
            </a:r>
            <a:r>
              <a:rPr lang="en-US" baseline="0" dirty="0"/>
              <a:t> produce the best results.  For example, I may have been the person that put this presentation together, but it was only through collaboration and communication with the managers and supervisors of each department that all of the information was able to be put into a concise form. </a:t>
            </a:r>
            <a:r>
              <a:rPr lang="en-US" dirty="0"/>
              <a:t>The best results come when we work together</a:t>
            </a:r>
          </a:p>
          <a:p>
            <a:pPr marL="233309" indent="-233309">
              <a:buAutoNum type="arabicParenR"/>
            </a:pPr>
            <a:r>
              <a:rPr lang="en-US" dirty="0"/>
              <a:t>Belief</a:t>
            </a:r>
            <a:r>
              <a:rPr lang="en-US" baseline="0" dirty="0"/>
              <a:t> that</a:t>
            </a:r>
            <a:r>
              <a:rPr lang="en-US" dirty="0"/>
              <a:t> the best answer can often be a brand new idea.  HMSA</a:t>
            </a:r>
            <a:r>
              <a:rPr lang="en-US" baseline="0" dirty="0"/>
              <a:t> encourages you to ask questions and engage your supervisors if you think there is a better way to do something.  Asking questions such as Why? Also lead to new information.  Sometimes there may be a “better” way, but because HMSA is required to follow certain state and federal laws, the current way may be the only way.</a:t>
            </a:r>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10</a:t>
            </a:fld>
            <a:endParaRPr lang="en-US"/>
          </a:p>
        </p:txBody>
      </p:sp>
    </p:spTree>
    <p:extLst>
      <p:ext uri="{BB962C8B-B14F-4D97-AF65-F5344CB8AC3E}">
        <p14:creationId xmlns:p14="http://schemas.microsoft.com/office/powerpoint/2010/main" val="2673218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HMSA corporation</a:t>
            </a:r>
            <a:r>
              <a:rPr lang="en-US" baseline="0" dirty="0"/>
              <a:t> provides many opportunities for staff to get involved within HMSA.  Corporate initiatives not only provide a way to understand and “live” the values of HMSA but are also a great way to meet staff from other departments that you might never otherwise meet. </a:t>
            </a:r>
          </a:p>
          <a:p>
            <a:endParaRPr lang="en-US" baseline="0" dirty="0"/>
          </a:p>
          <a:p>
            <a:r>
              <a:rPr lang="en-US" baseline="0" dirty="0"/>
              <a:t>HMSA provides opportunities to</a:t>
            </a:r>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11</a:t>
            </a:fld>
            <a:endParaRPr lang="en-US"/>
          </a:p>
        </p:txBody>
      </p:sp>
    </p:spTree>
    <p:extLst>
      <p:ext uri="{BB962C8B-B14F-4D97-AF65-F5344CB8AC3E}">
        <p14:creationId xmlns:p14="http://schemas.microsoft.com/office/powerpoint/2010/main" val="2918605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example, EUTF support (Employer-Union Health Benefits Trust</a:t>
            </a:r>
            <a:r>
              <a:rPr lang="en-US" baseline="0" dirty="0"/>
              <a:t> Fund)</a:t>
            </a:r>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12</a:t>
            </a:fld>
            <a:endParaRPr lang="en-US"/>
          </a:p>
        </p:txBody>
      </p:sp>
    </p:spTree>
    <p:extLst>
      <p:ext uri="{BB962C8B-B14F-4D97-AF65-F5344CB8AC3E}">
        <p14:creationId xmlns:p14="http://schemas.microsoft.com/office/powerpoint/2010/main" val="2907081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to the managers</a:t>
            </a:r>
          </a:p>
        </p:txBody>
      </p:sp>
      <p:sp>
        <p:nvSpPr>
          <p:cNvPr id="4" name="Slide Number Placeholder 3"/>
          <p:cNvSpPr>
            <a:spLocks noGrp="1"/>
          </p:cNvSpPr>
          <p:nvPr>
            <p:ph type="sldNum" sz="quarter" idx="10"/>
          </p:nvPr>
        </p:nvSpPr>
        <p:spPr/>
        <p:txBody>
          <a:bodyPr/>
          <a:lstStyle/>
          <a:p>
            <a:fld id="{FEED8C5D-2A4D-4B81-BE17-98AC865D969E}" type="slidenum">
              <a:rPr lang="en-US" smtClean="0"/>
              <a:pPr/>
              <a:t>13</a:t>
            </a:fld>
            <a:endParaRPr lang="en-US"/>
          </a:p>
        </p:txBody>
      </p:sp>
    </p:spTree>
    <p:extLst>
      <p:ext uri="{BB962C8B-B14F-4D97-AF65-F5344CB8AC3E}">
        <p14:creationId xmlns:p14="http://schemas.microsoft.com/office/powerpoint/2010/main" val="2907081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Bake sales, food drives, community outreach</a:t>
            </a:r>
            <a:r>
              <a:rPr lang="en-US" baseline="0" dirty="0"/>
              <a:t> programs.</a:t>
            </a:r>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14</a:t>
            </a:fld>
            <a:endParaRPr lang="en-US"/>
          </a:p>
        </p:txBody>
      </p:sp>
    </p:spTree>
    <p:extLst>
      <p:ext uri="{BB962C8B-B14F-4D97-AF65-F5344CB8AC3E}">
        <p14:creationId xmlns:p14="http://schemas.microsoft.com/office/powerpoint/2010/main" val="858055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15</a:t>
            </a:fld>
            <a:endParaRPr lang="en-US"/>
          </a:p>
        </p:txBody>
      </p:sp>
    </p:spTree>
    <p:extLst>
      <p:ext uri="{BB962C8B-B14F-4D97-AF65-F5344CB8AC3E}">
        <p14:creationId xmlns:p14="http://schemas.microsoft.com/office/powerpoint/2010/main" val="36706890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16</a:t>
            </a:fld>
            <a:endParaRPr lang="en-US"/>
          </a:p>
        </p:txBody>
      </p:sp>
    </p:spTree>
    <p:extLst>
      <p:ext uri="{BB962C8B-B14F-4D97-AF65-F5344CB8AC3E}">
        <p14:creationId xmlns:p14="http://schemas.microsoft.com/office/powerpoint/2010/main" val="1180815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587" indent="-178587">
              <a:buFont typeface="Arial" panose="020B0604020202020204" pitchFamily="34" charset="0"/>
              <a:buChar char="•"/>
            </a:pPr>
            <a:r>
              <a:rPr lang="en-US" dirty="0"/>
              <a:t>Our</a:t>
            </a:r>
            <a:r>
              <a:rPr lang="en-US" baseline="0" dirty="0"/>
              <a:t> purpose in Claims Administration is to process our members and providers claims in a timely and accurate manner. In order to do this, we are looking for employees who are dependable, self-motivated and committed to providing quality performance and positive impacts to our members and providers</a:t>
            </a:r>
          </a:p>
          <a:p>
            <a:pPr marL="178587" indent="-178587">
              <a:buFont typeface="Arial" panose="020B0604020202020204" pitchFamily="34" charset="0"/>
              <a:buChar char="•"/>
            </a:pPr>
            <a:r>
              <a:rPr lang="en-US" baseline="0" dirty="0"/>
              <a:t>It is Claims Management’s responsibility to develop our employees to become leaders.  The Claims Management team is here to assist our employees in developing their problem solving skills, interpersonal relationships with others within our department and outside of our department, and provide employees with job growth opportunities     </a:t>
            </a:r>
          </a:p>
          <a:p>
            <a:pPr marL="178587" indent="-178587">
              <a:buFont typeface="Arial" panose="020B0604020202020204" pitchFamily="34" charset="0"/>
              <a:buChar char="•"/>
            </a:pPr>
            <a:endParaRPr lang="en-US" baseline="0" dirty="0"/>
          </a:p>
          <a:p>
            <a:r>
              <a:rPr lang="en-US" baseline="0" dirty="0"/>
              <a:t>Iwi: Our purpose….</a:t>
            </a:r>
          </a:p>
          <a:p>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17</a:t>
            </a:fld>
            <a:endParaRPr lang="en-US"/>
          </a:p>
        </p:txBody>
      </p:sp>
    </p:spTree>
    <p:extLst>
      <p:ext uri="{BB962C8B-B14F-4D97-AF65-F5344CB8AC3E}">
        <p14:creationId xmlns:p14="http://schemas.microsoft.com/office/powerpoint/2010/main" val="36808708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get to know your Management Team.</a:t>
            </a:r>
          </a:p>
          <a:p>
            <a:endParaRPr lang="en-US" dirty="0"/>
          </a:p>
          <a:p>
            <a:r>
              <a:rPr lang="en-US" dirty="0"/>
              <a:t>Traci NA-GAO</a:t>
            </a:r>
          </a:p>
          <a:p>
            <a:endParaRPr lang="en-US" dirty="0"/>
          </a:p>
        </p:txBody>
      </p:sp>
      <p:sp>
        <p:nvSpPr>
          <p:cNvPr id="4" name="Slide Number Placeholder 3"/>
          <p:cNvSpPr>
            <a:spLocks noGrp="1"/>
          </p:cNvSpPr>
          <p:nvPr>
            <p:ph type="sldNum" sz="quarter" idx="10"/>
          </p:nvPr>
        </p:nvSpPr>
        <p:spPr/>
        <p:txBody>
          <a:bodyPr/>
          <a:lstStyle/>
          <a:p>
            <a:pPr defTabSz="933237">
              <a:defRPr/>
            </a:pPr>
            <a:fld id="{FEED8C5D-2A4D-4B81-BE17-98AC865D969E}" type="slidenum">
              <a:rPr lang="en-US">
                <a:solidFill>
                  <a:prstClr val="black"/>
                </a:solidFill>
                <a:latin typeface="Calibri" panose="020F0502020204030204"/>
              </a:rPr>
              <a:pPr defTabSz="933237">
                <a:defRPr/>
              </a:pPr>
              <a:t>18</a:t>
            </a:fld>
            <a:endParaRPr lang="en-US">
              <a:solidFill>
                <a:prstClr val="black"/>
              </a:solidFill>
              <a:latin typeface="Calibri" panose="020F0502020204030204"/>
            </a:endParaRPr>
          </a:p>
        </p:txBody>
      </p:sp>
    </p:spTree>
    <p:extLst>
      <p:ext uri="{BB962C8B-B14F-4D97-AF65-F5344CB8AC3E}">
        <p14:creationId xmlns:p14="http://schemas.microsoft.com/office/powerpoint/2010/main" val="19310492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get to know your Management Team.</a:t>
            </a:r>
          </a:p>
          <a:p>
            <a:endParaRPr lang="en-US" dirty="0"/>
          </a:p>
          <a:p>
            <a:r>
              <a:rPr lang="en-US" dirty="0"/>
              <a:t>Keith </a:t>
            </a:r>
            <a:r>
              <a:rPr lang="en-US" dirty="0" err="1"/>
              <a:t>ee</a:t>
            </a:r>
            <a:r>
              <a:rPr lang="en-US" dirty="0"/>
              <a:t>-NOH-ay</a:t>
            </a:r>
          </a:p>
        </p:txBody>
      </p:sp>
      <p:sp>
        <p:nvSpPr>
          <p:cNvPr id="4" name="Slide Number Placeholder 3"/>
          <p:cNvSpPr>
            <a:spLocks noGrp="1"/>
          </p:cNvSpPr>
          <p:nvPr>
            <p:ph type="sldNum" sz="quarter" idx="10"/>
          </p:nvPr>
        </p:nvSpPr>
        <p:spPr/>
        <p:txBody>
          <a:bodyPr/>
          <a:lstStyle/>
          <a:p>
            <a:pPr defTabSz="933237">
              <a:defRPr/>
            </a:pPr>
            <a:fld id="{FEED8C5D-2A4D-4B81-BE17-98AC865D969E}" type="slidenum">
              <a:rPr lang="en-US">
                <a:solidFill>
                  <a:prstClr val="black"/>
                </a:solidFill>
                <a:latin typeface="Calibri" panose="020F0502020204030204"/>
              </a:rPr>
              <a:pPr defTabSz="933237">
                <a:defRPr/>
              </a:pPr>
              <a:t>19</a:t>
            </a:fld>
            <a:endParaRPr lang="en-US">
              <a:solidFill>
                <a:prstClr val="black"/>
              </a:solidFill>
              <a:latin typeface="Calibri" panose="020F0502020204030204"/>
            </a:endParaRPr>
          </a:p>
        </p:txBody>
      </p:sp>
    </p:spTree>
    <p:extLst>
      <p:ext uri="{BB962C8B-B14F-4D97-AF65-F5344CB8AC3E}">
        <p14:creationId xmlns:p14="http://schemas.microsoft.com/office/powerpoint/2010/main" val="1931049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2</a:t>
            </a:fld>
            <a:endParaRPr lang="en-US"/>
          </a:p>
        </p:txBody>
      </p:sp>
    </p:spTree>
    <p:extLst>
      <p:ext uri="{BB962C8B-B14F-4D97-AF65-F5344CB8AC3E}">
        <p14:creationId xmlns:p14="http://schemas.microsoft.com/office/powerpoint/2010/main" val="30375601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get to know your Management Team.</a:t>
            </a:r>
          </a:p>
        </p:txBody>
      </p:sp>
      <p:sp>
        <p:nvSpPr>
          <p:cNvPr id="4" name="Slide Number Placeholder 3"/>
          <p:cNvSpPr>
            <a:spLocks noGrp="1"/>
          </p:cNvSpPr>
          <p:nvPr>
            <p:ph type="sldNum" sz="quarter" idx="10"/>
          </p:nvPr>
        </p:nvSpPr>
        <p:spPr/>
        <p:txBody>
          <a:bodyPr/>
          <a:lstStyle/>
          <a:p>
            <a:pPr defTabSz="933237">
              <a:defRPr/>
            </a:pPr>
            <a:fld id="{FEED8C5D-2A4D-4B81-BE17-98AC865D969E}" type="slidenum">
              <a:rPr lang="en-US">
                <a:solidFill>
                  <a:prstClr val="black"/>
                </a:solidFill>
                <a:latin typeface="Calibri" panose="020F0502020204030204"/>
              </a:rPr>
              <a:pPr defTabSz="933237">
                <a:defRPr/>
              </a:pPr>
              <a:t>20</a:t>
            </a:fld>
            <a:endParaRPr lang="en-US">
              <a:solidFill>
                <a:prstClr val="black"/>
              </a:solidFill>
              <a:latin typeface="Calibri" panose="020F0502020204030204"/>
            </a:endParaRPr>
          </a:p>
        </p:txBody>
      </p:sp>
    </p:spTree>
    <p:extLst>
      <p:ext uri="{BB962C8B-B14F-4D97-AF65-F5344CB8AC3E}">
        <p14:creationId xmlns:p14="http://schemas.microsoft.com/office/powerpoint/2010/main" val="19310492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get to know your Management Team.</a:t>
            </a:r>
          </a:p>
        </p:txBody>
      </p:sp>
      <p:sp>
        <p:nvSpPr>
          <p:cNvPr id="4" name="Slide Number Placeholder 3"/>
          <p:cNvSpPr>
            <a:spLocks noGrp="1"/>
          </p:cNvSpPr>
          <p:nvPr>
            <p:ph type="sldNum" sz="quarter" idx="10"/>
          </p:nvPr>
        </p:nvSpPr>
        <p:spPr/>
        <p:txBody>
          <a:bodyPr/>
          <a:lstStyle/>
          <a:p>
            <a:pPr defTabSz="933237">
              <a:defRPr/>
            </a:pPr>
            <a:fld id="{FEED8C5D-2A4D-4B81-BE17-98AC865D969E}" type="slidenum">
              <a:rPr lang="en-US">
                <a:solidFill>
                  <a:prstClr val="black"/>
                </a:solidFill>
                <a:latin typeface="Calibri" panose="020F0502020204030204"/>
              </a:rPr>
              <a:pPr defTabSz="933237">
                <a:defRPr/>
              </a:pPr>
              <a:t>21</a:t>
            </a:fld>
            <a:endParaRPr lang="en-US">
              <a:solidFill>
                <a:prstClr val="black"/>
              </a:solidFill>
              <a:latin typeface="Calibri" panose="020F0502020204030204"/>
            </a:endParaRPr>
          </a:p>
        </p:txBody>
      </p:sp>
    </p:spTree>
    <p:extLst>
      <p:ext uri="{BB962C8B-B14F-4D97-AF65-F5344CB8AC3E}">
        <p14:creationId xmlns:p14="http://schemas.microsoft.com/office/powerpoint/2010/main" val="1931049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get to know your Management Team.</a:t>
            </a:r>
          </a:p>
        </p:txBody>
      </p:sp>
      <p:sp>
        <p:nvSpPr>
          <p:cNvPr id="4" name="Slide Number Placeholder 3"/>
          <p:cNvSpPr>
            <a:spLocks noGrp="1"/>
          </p:cNvSpPr>
          <p:nvPr>
            <p:ph type="sldNum" sz="quarter" idx="10"/>
          </p:nvPr>
        </p:nvSpPr>
        <p:spPr/>
        <p:txBody>
          <a:bodyPr/>
          <a:lstStyle/>
          <a:p>
            <a:pPr defTabSz="933237">
              <a:defRPr/>
            </a:pPr>
            <a:fld id="{FEED8C5D-2A4D-4B81-BE17-98AC865D969E}" type="slidenum">
              <a:rPr lang="en-US">
                <a:solidFill>
                  <a:prstClr val="black"/>
                </a:solidFill>
                <a:latin typeface="Calibri" panose="020F0502020204030204"/>
              </a:rPr>
              <a:pPr defTabSz="933237">
                <a:defRPr/>
              </a:pPr>
              <a:t>22</a:t>
            </a:fld>
            <a:endParaRPr lang="en-US">
              <a:solidFill>
                <a:prstClr val="black"/>
              </a:solidFill>
              <a:latin typeface="Calibri" panose="020F0502020204030204"/>
            </a:endParaRPr>
          </a:p>
        </p:txBody>
      </p:sp>
    </p:spTree>
    <p:extLst>
      <p:ext uri="{BB962C8B-B14F-4D97-AF65-F5344CB8AC3E}">
        <p14:creationId xmlns:p14="http://schemas.microsoft.com/office/powerpoint/2010/main" val="19310492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get to know your Management Team.</a:t>
            </a:r>
          </a:p>
        </p:txBody>
      </p:sp>
      <p:sp>
        <p:nvSpPr>
          <p:cNvPr id="4" name="Slide Number Placeholder 3"/>
          <p:cNvSpPr>
            <a:spLocks noGrp="1"/>
          </p:cNvSpPr>
          <p:nvPr>
            <p:ph type="sldNum" sz="quarter" idx="10"/>
          </p:nvPr>
        </p:nvSpPr>
        <p:spPr/>
        <p:txBody>
          <a:bodyPr/>
          <a:lstStyle/>
          <a:p>
            <a:pPr defTabSz="933237">
              <a:defRPr/>
            </a:pPr>
            <a:fld id="{FEED8C5D-2A4D-4B81-BE17-98AC865D969E}" type="slidenum">
              <a:rPr lang="en-US">
                <a:solidFill>
                  <a:prstClr val="black"/>
                </a:solidFill>
                <a:latin typeface="Calibri" panose="020F0502020204030204"/>
              </a:rPr>
              <a:pPr defTabSz="933237">
                <a:defRPr/>
              </a:pPr>
              <a:t>23</a:t>
            </a:fld>
            <a:endParaRPr lang="en-US">
              <a:solidFill>
                <a:prstClr val="black"/>
              </a:solidFill>
              <a:latin typeface="Calibri" panose="020F0502020204030204"/>
            </a:endParaRPr>
          </a:p>
        </p:txBody>
      </p:sp>
    </p:spTree>
    <p:extLst>
      <p:ext uri="{BB962C8B-B14F-4D97-AF65-F5344CB8AC3E}">
        <p14:creationId xmlns:p14="http://schemas.microsoft.com/office/powerpoint/2010/main" val="19310492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get to know your Management Team.</a:t>
            </a:r>
          </a:p>
          <a:p>
            <a:endParaRPr lang="en-US" dirty="0"/>
          </a:p>
          <a:p>
            <a:r>
              <a:rPr lang="en-US" dirty="0"/>
              <a:t>Shannan Qui-</a:t>
            </a:r>
            <a:r>
              <a:rPr lang="en-US" dirty="0" err="1"/>
              <a:t>aahm</a:t>
            </a:r>
            <a:r>
              <a:rPr lang="en-US" dirty="0"/>
              <a:t>-no</a:t>
            </a:r>
          </a:p>
        </p:txBody>
      </p:sp>
      <p:sp>
        <p:nvSpPr>
          <p:cNvPr id="4" name="Slide Number Placeholder 3"/>
          <p:cNvSpPr>
            <a:spLocks noGrp="1"/>
          </p:cNvSpPr>
          <p:nvPr>
            <p:ph type="sldNum" sz="quarter" idx="10"/>
          </p:nvPr>
        </p:nvSpPr>
        <p:spPr/>
        <p:txBody>
          <a:bodyPr/>
          <a:lstStyle/>
          <a:p>
            <a:pPr defTabSz="933237">
              <a:defRPr/>
            </a:pPr>
            <a:fld id="{FEED8C5D-2A4D-4B81-BE17-98AC865D969E}" type="slidenum">
              <a:rPr lang="en-US">
                <a:solidFill>
                  <a:prstClr val="black"/>
                </a:solidFill>
                <a:latin typeface="Calibri" panose="020F0502020204030204"/>
              </a:rPr>
              <a:pPr defTabSz="933237">
                <a:defRPr/>
              </a:pPr>
              <a:t>24</a:t>
            </a:fld>
            <a:endParaRPr lang="en-US">
              <a:solidFill>
                <a:prstClr val="black"/>
              </a:solidFill>
              <a:latin typeface="Calibri" panose="020F0502020204030204"/>
            </a:endParaRPr>
          </a:p>
        </p:txBody>
      </p:sp>
    </p:spTree>
    <p:extLst>
      <p:ext uri="{BB962C8B-B14F-4D97-AF65-F5344CB8AC3E}">
        <p14:creationId xmlns:p14="http://schemas.microsoft.com/office/powerpoint/2010/main" val="19310492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25</a:t>
            </a:fld>
            <a:endParaRPr lang="en-US"/>
          </a:p>
        </p:txBody>
      </p:sp>
    </p:spTree>
    <p:extLst>
      <p:ext uri="{BB962C8B-B14F-4D97-AF65-F5344CB8AC3E}">
        <p14:creationId xmlns:p14="http://schemas.microsoft.com/office/powerpoint/2010/main" val="34966499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How big is the department – in terms of both bodies and impact on HMSA as a whole?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Claims - ~200</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All</a:t>
            </a:r>
            <a:r>
              <a:rPr lang="en-US" baseline="0" dirty="0"/>
              <a:t> of HMSA – ~2000</a:t>
            </a:r>
            <a:endParaRPr lang="en-US" dirty="0"/>
          </a:p>
          <a:p>
            <a:endParaRPr lang="en-US" dirty="0"/>
          </a:p>
          <a:p>
            <a:r>
              <a:rPr lang="en-US" dirty="0"/>
              <a:t>Ask learners what they think about each question.</a:t>
            </a:r>
          </a:p>
          <a:p>
            <a:endParaRPr lang="en-US" dirty="0"/>
          </a:p>
          <a:p>
            <a:r>
              <a:rPr lang="en-US" dirty="0"/>
              <a:t>Just over 10.6 million claims total, does not include FEP or BlueCard HOST the .99 left equal 106,505 claims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Paid $ (this is claim payments made in the calendar year and doesn’t correlate exactly to the claims received in 2017; includes claims received in 2016 but paid in 2017, some claims received in 2017 not paid until 2018): $1,785,497,364 for PB (excludes BlueCard Host and FEP), $296,490,211 for MCR (excludes BlueCard Host)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For those that were wondering, that’s just shy of 2.1 billion dollars.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Remember that 99.9% claims accuracy from the previous slide?  Sounds good but keep in mind that .01% of 2.1 billion dollars is 21 million dollars </a:t>
            </a:r>
            <a:r>
              <a:rPr lang="en-US" sz="1200" dirty="0">
                <a:sym typeface="Wingdings" panose="05000000000000000000" pitchFamily="2" charset="2"/>
              </a:rPr>
              <a:t></a:t>
            </a:r>
            <a:endParaRPr lang="en-US" sz="1200"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26</a:t>
            </a:fld>
            <a:endParaRPr lang="en-US"/>
          </a:p>
        </p:txBody>
      </p:sp>
    </p:spTree>
    <p:extLst>
      <p:ext uri="{BB962C8B-B14F-4D97-AF65-F5344CB8AC3E}">
        <p14:creationId xmlns:p14="http://schemas.microsoft.com/office/powerpoint/2010/main" val="40813571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pPr/>
              <a:t>27</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Take a moment to talk about MTM numbers: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MTM – member touchpoint</a:t>
            </a:r>
            <a:r>
              <a:rPr lang="en-US" baseline="0" dirty="0"/>
              <a:t> measure (BCBSA performance)  MTM’s are used to create a scorecard to determine how the company is performing as a whole.  The highest score you can get is a 100. The number of points for each MTM varies based on what is being measured, some MTM’s are more “important”.   If you are above the threshold you get full points. If you get within the allowed range, you get a percentage of the points.  If you get below the threshold you get 0 points.  MTM numbers are provided by HMSA to BCBSA semi-annually (twice a year) but we keep track of them on a daily basis.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Univers Light" panose="020B0403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Univers Light" panose="020B0403020202020204" pitchFamily="34" charset="0"/>
              </a:rPr>
              <a:t>Processing Accuracy</a:t>
            </a:r>
            <a:r>
              <a:rPr lang="en-US" sz="1200" dirty="0">
                <a:latin typeface="Univers Light" panose="020B0403020202020204" pitchFamily="34" charset="0"/>
              </a:rPr>
              <a:t>: 97.97% (MTM goal is 98.00%) – no errors found during audits, out of a sample size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Automatically Processed Claims: Auto-adjudication rate: 90% overall but some areas are as low as 46% (Cross) Because hospital/facility claims often have many areas that get flagged automatically for checking.  Thigs like “roll-up” charges.  For example, you go and have surgery, the hospital sends a claim that has every item used for the surgery as a different line item (billed separately).  HMSA has an agreement with the provider to pay a flat rate amount for the surgery and supplies.  Claims such as these are flagged for manual review automatically.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some are 91% (professional), doctors office charges are usually simple when compared to facility charges.  They only bill for things in their agreement like “yearly check up”, “flu shot”, “well-visit”,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Claims paid in 30 days </a:t>
            </a:r>
            <a:r>
              <a:rPr lang="en-US" sz="1200" dirty="0"/>
              <a:t>(MTM goal is 99.00%)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plans</a:t>
            </a:r>
            <a:r>
              <a:rPr lang="en-US" sz="1200" baseline="0" dirty="0"/>
              <a:t> </a:t>
            </a:r>
            <a:r>
              <a:rPr lang="en-US" sz="1200" dirty="0"/>
              <a:t>the reason that the overall average is pretty close to the professional is because the volume of professional claims(CMS) is so much higher than facility claims(UB)]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a:p>
            <a:endParaRPr lang="en-US" dirty="0"/>
          </a:p>
        </p:txBody>
      </p:sp>
    </p:spTree>
    <p:extLst>
      <p:ext uri="{BB962C8B-B14F-4D97-AF65-F5344CB8AC3E}">
        <p14:creationId xmlns:p14="http://schemas.microsoft.com/office/powerpoint/2010/main" val="3630398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pPr/>
              <a:t>28</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dirty="0"/>
              <a:t>This</a:t>
            </a:r>
            <a:r>
              <a:rPr lang="en-US" baseline="0" dirty="0"/>
              <a:t> is an approximate overlay but the general rows you can find each unit are correct.  This is only half of the 7</a:t>
            </a:r>
            <a:r>
              <a:rPr lang="en-US" baseline="30000" dirty="0"/>
              <a:t>th</a:t>
            </a:r>
            <a:r>
              <a:rPr lang="en-US" baseline="0" dirty="0"/>
              <a:t> floor.  The other half houses call centers for Members services and Customer relations</a:t>
            </a:r>
          </a:p>
          <a:p>
            <a:endParaRPr lang="en-US" baseline="0" dirty="0"/>
          </a:p>
          <a:p>
            <a:r>
              <a:rPr lang="en-US" baseline="0" dirty="0"/>
              <a:t>Data Entry is technically not part of Claims Administration.</a:t>
            </a:r>
          </a:p>
        </p:txBody>
      </p:sp>
    </p:spTree>
    <p:extLst>
      <p:ext uri="{BB962C8B-B14F-4D97-AF65-F5344CB8AC3E}">
        <p14:creationId xmlns:p14="http://schemas.microsoft.com/office/powerpoint/2010/main" val="36303980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pPr/>
              <a:t>29</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b="1" dirty="0"/>
              <a:t>BEFORE CLICKS</a:t>
            </a:r>
          </a:p>
          <a:p>
            <a:endParaRPr lang="en-US" dirty="0"/>
          </a:p>
          <a:p>
            <a:r>
              <a:rPr lang="en-US" dirty="0"/>
              <a:t>These</a:t>
            </a:r>
            <a:r>
              <a:rPr lang="en-US" baseline="0" dirty="0"/>
              <a:t> aren’t separate departments, they are the functions of our department.  </a:t>
            </a:r>
          </a:p>
          <a:p>
            <a:endParaRPr lang="en-US" baseline="0" dirty="0"/>
          </a:p>
          <a:p>
            <a:r>
              <a:rPr lang="en-US" baseline="0" dirty="0"/>
              <a:t>The claims administration department has 4 major functions.  These aren’t departments but rather the major “what takes place” in Claims Administration to make it work as a whole.  These are 4 pieces of the CA pie.</a:t>
            </a:r>
          </a:p>
          <a:p>
            <a:endParaRPr lang="en-US" baseline="0" dirty="0"/>
          </a:p>
          <a:p>
            <a:r>
              <a:rPr lang="en-US" baseline="0" dirty="0"/>
              <a:t>We will talk about each area at length, including each functions purpose, goals, main responsibilities and roles within each function.</a:t>
            </a:r>
            <a:endParaRPr lang="en-US" dirty="0"/>
          </a:p>
        </p:txBody>
      </p:sp>
    </p:spTree>
    <p:extLst>
      <p:ext uri="{BB962C8B-B14F-4D97-AF65-F5344CB8AC3E}">
        <p14:creationId xmlns:p14="http://schemas.microsoft.com/office/powerpoint/2010/main" val="422536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3</a:t>
            </a:fld>
            <a:endParaRPr lang="en-US"/>
          </a:p>
        </p:txBody>
      </p:sp>
    </p:spTree>
    <p:extLst>
      <p:ext uri="{BB962C8B-B14F-4D97-AF65-F5344CB8AC3E}">
        <p14:creationId xmlns:p14="http://schemas.microsoft.com/office/powerpoint/2010/main" val="40011624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30</a:t>
            </a:fld>
            <a:endParaRPr lang="en-US"/>
          </a:p>
        </p:txBody>
      </p:sp>
    </p:spTree>
    <p:extLst>
      <p:ext uri="{BB962C8B-B14F-4D97-AF65-F5344CB8AC3E}">
        <p14:creationId xmlns:p14="http://schemas.microsoft.com/office/powerpoint/2010/main" val="31847923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pPr/>
              <a:t>31</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dirty="0"/>
              <a:t>Like any ruling ,</a:t>
            </a:r>
            <a:r>
              <a:rPr lang="en-US" baseline="0" dirty="0"/>
              <a:t> an appeal can be started by a member by contacting customer service.</a:t>
            </a:r>
            <a:endParaRPr lang="en-US" dirty="0"/>
          </a:p>
        </p:txBody>
      </p:sp>
    </p:spTree>
    <p:extLst>
      <p:ext uri="{BB962C8B-B14F-4D97-AF65-F5344CB8AC3E}">
        <p14:creationId xmlns:p14="http://schemas.microsoft.com/office/powerpoint/2010/main" val="17325730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fontAlgn="base">
              <a:spcBef>
                <a:spcPct val="30000"/>
              </a:spcBef>
              <a:spcAft>
                <a:spcPct val="0"/>
              </a:spcAft>
              <a:defRPr/>
            </a:pPr>
            <a:r>
              <a:rPr lang="en-US" dirty="0"/>
              <a:t>The purpose is pretty simple, adjudicate</a:t>
            </a:r>
            <a:r>
              <a:rPr lang="en-US" baseline="0" dirty="0"/>
              <a:t> claims.</a:t>
            </a:r>
            <a:endParaRPr lang="en-US" dirty="0"/>
          </a:p>
          <a:p>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32</a:t>
            </a:fld>
            <a:endParaRPr lang="en-US"/>
          </a:p>
        </p:txBody>
      </p:sp>
    </p:spTree>
    <p:extLst>
      <p:ext uri="{BB962C8B-B14F-4D97-AF65-F5344CB8AC3E}">
        <p14:creationId xmlns:p14="http://schemas.microsoft.com/office/powerpoint/2010/main" val="32959312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a:t>
            </a:r>
          </a:p>
        </p:txBody>
      </p:sp>
      <p:sp>
        <p:nvSpPr>
          <p:cNvPr id="4" name="Slide Number Placeholder 3"/>
          <p:cNvSpPr>
            <a:spLocks noGrp="1"/>
          </p:cNvSpPr>
          <p:nvPr>
            <p:ph type="sldNum" sz="quarter" idx="10"/>
          </p:nvPr>
        </p:nvSpPr>
        <p:spPr/>
        <p:txBody>
          <a:bodyPr/>
          <a:lstStyle/>
          <a:p>
            <a:fld id="{FEED8C5D-2A4D-4B81-BE17-98AC865D969E}" type="slidenum">
              <a:rPr lang="en-US" smtClean="0"/>
              <a:pPr/>
              <a:t>33</a:t>
            </a:fld>
            <a:endParaRPr lang="en-US"/>
          </a:p>
        </p:txBody>
      </p:sp>
    </p:spTree>
    <p:extLst>
      <p:ext uri="{BB962C8B-B14F-4D97-AF65-F5344CB8AC3E}">
        <p14:creationId xmlns:p14="http://schemas.microsoft.com/office/powerpoint/2010/main" val="41723762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7174" lvl="0" indent="0">
              <a:buFont typeface="Arial" charset="0"/>
              <a:buNone/>
            </a:pPr>
            <a:endParaRPr lang="en-US" sz="1900" dirty="0">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FEED8C5D-2A4D-4B81-BE17-98AC865D969E}" type="slidenum">
              <a:rPr lang="en-US" smtClean="0"/>
              <a:pPr/>
              <a:t>34</a:t>
            </a:fld>
            <a:endParaRPr lang="en-US"/>
          </a:p>
        </p:txBody>
      </p:sp>
    </p:spTree>
    <p:extLst>
      <p:ext uri="{BB962C8B-B14F-4D97-AF65-F5344CB8AC3E}">
        <p14:creationId xmlns:p14="http://schemas.microsoft.com/office/powerpoint/2010/main" val="34565058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pPr/>
              <a:t>35</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b="1" dirty="0"/>
              <a:t>Examiner</a:t>
            </a:r>
            <a:r>
              <a:rPr lang="en-US" dirty="0"/>
              <a:t>  </a:t>
            </a:r>
          </a:p>
          <a:p>
            <a:endParaRPr lang="en-US" dirty="0"/>
          </a:p>
          <a:p>
            <a:r>
              <a:rPr lang="en-US" dirty="0"/>
              <a:t>Remember that roughly 90% auto-adjudication rate?  Well, with over 10 million claims that leaves over 100,000 (and that is a low estimate) left for Examiners to review by hand.  The average number of claims handled by each examiner each year is over 16,000</a:t>
            </a:r>
          </a:p>
          <a:p>
            <a:pPr marL="622142" lvl="1"/>
            <a:r>
              <a:rPr lang="en-US" dirty="0"/>
              <a:t>Process routine and regular claims as well as claim inquiries.</a:t>
            </a:r>
            <a:r>
              <a:rPr lang="en-US" baseline="0" dirty="0"/>
              <a:t>  The types of claims given to an examiner vary in both type and level of difficulty.  For example, claims that require approving and adjusting monetary amounts need special care and are given to the more experienced examiners.  </a:t>
            </a:r>
            <a:endParaRPr lang="en-US" dirty="0"/>
          </a:p>
          <a:p>
            <a:endParaRPr lang="en-US" dirty="0"/>
          </a:p>
          <a:p>
            <a:r>
              <a:rPr lang="en-US" b="1" dirty="0"/>
              <a:t>Quality Assurance Trainer  </a:t>
            </a:r>
          </a:p>
          <a:p>
            <a:pPr marL="622142" lvl="1"/>
            <a:r>
              <a:rPr lang="en-US" dirty="0"/>
              <a:t>Performs audits and provides correction/training as necessary to Examiners.</a:t>
            </a:r>
            <a:r>
              <a:rPr lang="en-US" baseline="0" dirty="0"/>
              <a:t>  The persons that do the QA are also the highest level examiners so they are able to handle even the most difficult of claims.</a:t>
            </a:r>
            <a:endParaRPr lang="en-US" dirty="0"/>
          </a:p>
          <a:p>
            <a:endParaRPr lang="en-US" dirty="0"/>
          </a:p>
          <a:p>
            <a:r>
              <a:rPr lang="en-US" b="1" dirty="0"/>
              <a:t>Business Specialist </a:t>
            </a:r>
          </a:p>
          <a:p>
            <a:pPr marL="622142" lvl="1"/>
            <a:r>
              <a:rPr lang="en-US" dirty="0"/>
              <a:t>Process improvement specialist in a department. Take data from</a:t>
            </a:r>
            <a:r>
              <a:rPr lang="en-US" baseline="0" dirty="0"/>
              <a:t> various sources based either on Management need or to meet HMSA requirements – and then creates Performance Improvement Projects (PIP’s) to meet the desired goals.</a:t>
            </a:r>
            <a:r>
              <a:rPr lang="en-US" dirty="0"/>
              <a:t> This</a:t>
            </a:r>
            <a:r>
              <a:rPr lang="en-US" baseline="0" dirty="0"/>
              <a:t> role is currently not filled.</a:t>
            </a:r>
            <a:endParaRPr lang="en-US" dirty="0"/>
          </a:p>
          <a:p>
            <a:endParaRPr lang="en-US" dirty="0"/>
          </a:p>
        </p:txBody>
      </p:sp>
    </p:spTree>
    <p:extLst>
      <p:ext uri="{BB962C8B-B14F-4D97-AF65-F5344CB8AC3E}">
        <p14:creationId xmlns:p14="http://schemas.microsoft.com/office/powerpoint/2010/main" val="23604240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pPr/>
              <a:t>36</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dirty="0"/>
              <a:t>Cross is medical claims</a:t>
            </a:r>
          </a:p>
          <a:p>
            <a:r>
              <a:rPr lang="en-US" dirty="0"/>
              <a:t>Shield is facility claims</a:t>
            </a:r>
          </a:p>
          <a:p>
            <a:r>
              <a:rPr lang="en-US" dirty="0"/>
              <a:t>Akamai advantage is </a:t>
            </a:r>
            <a:r>
              <a:rPr lang="en-US" dirty="0" err="1"/>
              <a:t>medicare</a:t>
            </a:r>
            <a:r>
              <a:rPr lang="en-US" dirty="0"/>
              <a:t> advantage claims</a:t>
            </a:r>
          </a:p>
          <a:p>
            <a:r>
              <a:rPr lang="en-US" dirty="0"/>
              <a:t>FEP is for federal civilian employees (mail persons, dock workers, FBI support staff)</a:t>
            </a:r>
          </a:p>
          <a:p>
            <a:r>
              <a:rPr lang="en-US" dirty="0"/>
              <a:t>BlueCard </a:t>
            </a:r>
          </a:p>
        </p:txBody>
      </p:sp>
    </p:spTree>
    <p:extLst>
      <p:ext uri="{BB962C8B-B14F-4D97-AF65-F5344CB8AC3E}">
        <p14:creationId xmlns:p14="http://schemas.microsoft.com/office/powerpoint/2010/main" val="31765905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37</a:t>
            </a:fld>
            <a:endParaRPr lang="en-US"/>
          </a:p>
        </p:txBody>
      </p:sp>
    </p:spTree>
    <p:extLst>
      <p:ext uri="{BB962C8B-B14F-4D97-AF65-F5344CB8AC3E}">
        <p14:creationId xmlns:p14="http://schemas.microsoft.com/office/powerpoint/2010/main" val="26772775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fontAlgn="base">
              <a:spcBef>
                <a:spcPct val="30000"/>
              </a:spcBef>
              <a:spcAft>
                <a:spcPct val="0"/>
              </a:spcAft>
              <a:defRPr/>
            </a:pPr>
            <a:r>
              <a:rPr lang="en-US" dirty="0"/>
              <a:t>Shan Q to go over bullets, Traci to include additional comments as the information is being reviewed.  </a:t>
            </a:r>
          </a:p>
          <a:p>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38</a:t>
            </a:fld>
            <a:endParaRPr lang="en-US"/>
          </a:p>
        </p:txBody>
      </p:sp>
    </p:spTree>
    <p:extLst>
      <p:ext uri="{BB962C8B-B14F-4D97-AF65-F5344CB8AC3E}">
        <p14:creationId xmlns:p14="http://schemas.microsoft.com/office/powerpoint/2010/main" val="2466069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a:t>
            </a:r>
          </a:p>
        </p:txBody>
      </p:sp>
      <p:sp>
        <p:nvSpPr>
          <p:cNvPr id="4" name="Slide Number Placeholder 3"/>
          <p:cNvSpPr>
            <a:spLocks noGrp="1"/>
          </p:cNvSpPr>
          <p:nvPr>
            <p:ph type="sldNum" sz="quarter" idx="10"/>
          </p:nvPr>
        </p:nvSpPr>
        <p:spPr/>
        <p:txBody>
          <a:bodyPr/>
          <a:lstStyle/>
          <a:p>
            <a:fld id="{FEED8C5D-2A4D-4B81-BE17-98AC865D969E}" type="slidenum">
              <a:rPr lang="en-US" smtClean="0"/>
              <a:pPr/>
              <a:t>39</a:t>
            </a:fld>
            <a:endParaRPr lang="en-US"/>
          </a:p>
        </p:txBody>
      </p:sp>
    </p:spTree>
    <p:extLst>
      <p:ext uri="{BB962C8B-B14F-4D97-AF65-F5344CB8AC3E}">
        <p14:creationId xmlns:p14="http://schemas.microsoft.com/office/powerpoint/2010/main" val="1442044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4</a:t>
            </a:fld>
            <a:endParaRPr lang="en-US"/>
          </a:p>
        </p:txBody>
      </p:sp>
    </p:spTree>
    <p:extLst>
      <p:ext uri="{BB962C8B-B14F-4D97-AF65-F5344CB8AC3E}">
        <p14:creationId xmlns:p14="http://schemas.microsoft.com/office/powerpoint/2010/main" val="11571519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fontAlgn="base">
              <a:spcBef>
                <a:spcPct val="30000"/>
              </a:spcBef>
              <a:spcAft>
                <a:spcPct val="0"/>
              </a:spcAft>
              <a:defRPr/>
            </a:pPr>
            <a:endParaRPr lang="en-US" dirty="0"/>
          </a:p>
          <a:p>
            <a:r>
              <a:rPr lang="en-US" dirty="0"/>
              <a:t>How do they do these things?  It starts with the call centers.</a:t>
            </a:r>
          </a:p>
          <a:p>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40</a:t>
            </a:fld>
            <a:endParaRPr lang="en-US"/>
          </a:p>
        </p:txBody>
      </p:sp>
    </p:spTree>
    <p:extLst>
      <p:ext uri="{BB962C8B-B14F-4D97-AF65-F5344CB8AC3E}">
        <p14:creationId xmlns:p14="http://schemas.microsoft.com/office/powerpoint/2010/main" val="42765669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solidFill>
                  <a:prstClr val="black"/>
                </a:solidFill>
              </a:rPr>
              <a:pPr/>
              <a:t>41</a:t>
            </a:fld>
            <a:endParaRPr lang="en-US">
              <a:solidFill>
                <a:prstClr val="black"/>
              </a:solidFill>
            </a:endParaRPr>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dirty="0"/>
              <a:t>The appropriate numbers for members to call are listed on the back of their insurance card.</a:t>
            </a:r>
          </a:p>
          <a:p>
            <a:endParaRPr lang="en-US" dirty="0"/>
          </a:p>
          <a:p>
            <a:r>
              <a:rPr lang="en-US" dirty="0"/>
              <a:t>HMSA</a:t>
            </a:r>
            <a:r>
              <a:rPr lang="en-US" baseline="0" dirty="0"/>
              <a:t> has several different Call Centers, these are the main 4.</a:t>
            </a:r>
          </a:p>
          <a:p>
            <a:endParaRPr lang="en-US" baseline="0" dirty="0"/>
          </a:p>
          <a:p>
            <a:r>
              <a:rPr lang="en-US" b="1" baseline="0" dirty="0"/>
              <a:t>Customer Relations </a:t>
            </a:r>
            <a:r>
              <a:rPr lang="en-US" baseline="0" dirty="0"/>
              <a:t>takes the bulk of our calls from Members, Providers – just about anybody.</a:t>
            </a:r>
          </a:p>
          <a:p>
            <a:r>
              <a:rPr lang="en-US" b="1" baseline="0" dirty="0"/>
              <a:t>Membership</a:t>
            </a:r>
            <a:r>
              <a:rPr lang="en-US" baseline="0" dirty="0"/>
              <a:t> also takes a lot of calls from Members who may need to make premium payments, etc..</a:t>
            </a:r>
          </a:p>
          <a:p>
            <a:r>
              <a:rPr lang="en-US" b="1" baseline="0" dirty="0"/>
              <a:t>Quest Integration </a:t>
            </a:r>
            <a:r>
              <a:rPr lang="en-US" baseline="0" dirty="0"/>
              <a:t>- Call Center that specifically handles questions for members with Medicaid coverage.</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Claims department has its own Call Centers for the FEP Program and the BlueCard Program. Why does claims have it’s own just for </a:t>
            </a:r>
            <a:r>
              <a:rPr lang="en-US" baseline="0" dirty="0" err="1"/>
              <a:t>BlueCard</a:t>
            </a:r>
            <a:r>
              <a:rPr lang="en-US" baseline="0" dirty="0"/>
              <a:t> and FEP?  These two programs are unique within HMSA.  Will we talk more about FEP and </a:t>
            </a:r>
            <a:r>
              <a:rPr lang="en-US" baseline="0" dirty="0" err="1"/>
              <a:t>Bluecard</a:t>
            </a:r>
            <a:r>
              <a:rPr lang="en-US" baseline="0" dirty="0"/>
              <a:t> later in the day and discuss why they are unique.  For now, just know they have their own call centers, with most staff for the call centers working from the Kapolei office.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main call centers for BlueCard and FEP are in the Kapolei office.   An entire floor, roughly the same size as the space we currently occupy is filled with CSR’s in Kapolei.</a:t>
            </a:r>
            <a:endParaRPr lang="en-US" baseline="0" dirty="0"/>
          </a:p>
          <a:p>
            <a:endParaRPr lang="en-US" dirty="0"/>
          </a:p>
          <a:p>
            <a:r>
              <a:rPr lang="en-US" dirty="0"/>
              <a:t>In the first half of 2017, BlueCard Call Center answered over 18,000 calls</a:t>
            </a:r>
          </a:p>
          <a:p>
            <a:r>
              <a:rPr lang="en-US" dirty="0"/>
              <a:t>FEP answered over 8500</a:t>
            </a:r>
          </a:p>
          <a:p>
            <a:endParaRPr lang="en-US" dirty="0"/>
          </a:p>
          <a:p>
            <a:r>
              <a:rPr lang="en-US" dirty="0"/>
              <a:t>Simple multiplication makes that 36,000 per year and 17,000 per year respectively.</a:t>
            </a:r>
          </a:p>
          <a:p>
            <a:endParaRPr lang="en-US" baseline="0" dirty="0"/>
          </a:p>
        </p:txBody>
      </p:sp>
    </p:spTree>
    <p:extLst>
      <p:ext uri="{BB962C8B-B14F-4D97-AF65-F5344CB8AC3E}">
        <p14:creationId xmlns:p14="http://schemas.microsoft.com/office/powerpoint/2010/main" val="37927008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pPr/>
              <a:t>42</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b="1" dirty="0"/>
              <a:t>Customer Service </a:t>
            </a:r>
            <a:r>
              <a:rPr lang="en-US" b="1" dirty="0" err="1"/>
              <a:t>Representatives’s</a:t>
            </a:r>
            <a:r>
              <a:rPr lang="en-US" b="1" dirty="0"/>
              <a:t> </a:t>
            </a:r>
            <a:r>
              <a:rPr lang="en-US" dirty="0"/>
              <a:t>are the front line. </a:t>
            </a:r>
            <a:r>
              <a:rPr lang="en-US" baseline="0" dirty="0"/>
              <a:t> </a:t>
            </a:r>
            <a:r>
              <a:rPr lang="en-US" dirty="0"/>
              <a:t>Every call, even a </a:t>
            </a:r>
            <a:r>
              <a:rPr lang="en-US" dirty="0" err="1"/>
              <a:t>hangup</a:t>
            </a:r>
            <a:r>
              <a:rPr lang="en-US" dirty="0"/>
              <a:t>, is recorded, both literally and in the system as a CIRF (customer inquiry resolution file)</a:t>
            </a:r>
          </a:p>
          <a:p>
            <a:endParaRPr lang="en-US" dirty="0"/>
          </a:p>
          <a:p>
            <a:r>
              <a:rPr lang="en-US" dirty="0"/>
              <a:t>Talk about personal experience being on the phones in web hosting.  Most people that call don’t call to say hi, they call because there is a problem.  They are already in a heightened state.</a:t>
            </a:r>
          </a:p>
          <a:p>
            <a:endParaRPr lang="en-US" dirty="0"/>
          </a:p>
          <a:p>
            <a:r>
              <a:rPr lang="en-US" dirty="0"/>
              <a:t>A customer advocate is paired with each CSR.  Customer advocates also answer the phone but only in an overflow capacity. (MTM</a:t>
            </a:r>
            <a:r>
              <a:rPr lang="en-US" baseline="0" dirty="0"/>
              <a:t> numbers!)</a:t>
            </a:r>
            <a:endParaRPr lang="en-US" dirty="0"/>
          </a:p>
          <a:p>
            <a:endParaRPr lang="en-US" dirty="0"/>
          </a:p>
          <a:p>
            <a:r>
              <a:rPr lang="en-US" b="1" dirty="0"/>
              <a:t>Customer advocates </a:t>
            </a:r>
            <a:r>
              <a:rPr lang="en-US" dirty="0"/>
              <a:t>perform “behind the scenes” work to resolve customer inquiries that cannot be handled</a:t>
            </a:r>
            <a:r>
              <a:rPr lang="en-US" baseline="0" dirty="0"/>
              <a:t> </a:t>
            </a:r>
            <a:r>
              <a:rPr lang="en-US" dirty="0"/>
              <a:t>by the CSR.  There is a scenario</a:t>
            </a:r>
            <a:r>
              <a:rPr lang="en-US" baseline="0" dirty="0"/>
              <a:t> list that CSR’s can use to quickly identify if a customer advocate will be needed to complete the inquiry.</a:t>
            </a:r>
            <a:endParaRPr lang="en-US" dirty="0"/>
          </a:p>
          <a:p>
            <a:endParaRPr lang="en-US" dirty="0"/>
          </a:p>
          <a:p>
            <a:r>
              <a:rPr lang="en-US" b="1" dirty="0"/>
              <a:t>Business Analyst </a:t>
            </a:r>
            <a:r>
              <a:rPr lang="en-US" dirty="0"/>
              <a:t>– Take data from</a:t>
            </a:r>
            <a:r>
              <a:rPr lang="en-US" baseline="0" dirty="0"/>
              <a:t> various sources, the business analyst looks for specific metrics – based either on Management need or to meet HMSA requirements – and then creates Performance Improvement Projects (PIP’s) to meet the desired goals.  Current projects include better call analysis.  Ashley </a:t>
            </a:r>
            <a:r>
              <a:rPr lang="en-US" baseline="0" dirty="0" err="1"/>
              <a:t>Visoria</a:t>
            </a:r>
            <a:r>
              <a:rPr lang="en-US" baseline="0" dirty="0"/>
              <a:t> is the current BA for CS.</a:t>
            </a:r>
            <a:endParaRPr lang="en-US" dirty="0"/>
          </a:p>
          <a:p>
            <a:endParaRPr lang="en-US" dirty="0"/>
          </a:p>
          <a:p>
            <a:r>
              <a:rPr lang="en-US" b="1" dirty="0"/>
              <a:t>Quality assurance </a:t>
            </a:r>
            <a:r>
              <a:rPr lang="en-US" dirty="0"/>
              <a:t>is a special role that listens to calls for quality, provides coaching sessions to with</a:t>
            </a:r>
            <a:r>
              <a:rPr lang="en-US" baseline="0" dirty="0"/>
              <a:t> the goal of increasing first call resolution</a:t>
            </a:r>
            <a:r>
              <a:rPr lang="en-US" dirty="0"/>
              <a:t>, reviews CIRF’s for both accuracy and to identify any areas for improvement.  Also reviews replies to member surveys.</a:t>
            </a:r>
          </a:p>
          <a:p>
            <a:endParaRPr lang="en-US" dirty="0"/>
          </a:p>
          <a:p>
            <a:r>
              <a:rPr lang="en-US" dirty="0"/>
              <a:t>1 call, per person, per week, coaching session is done each time, good or bad</a:t>
            </a:r>
          </a:p>
          <a:p>
            <a:r>
              <a:rPr lang="en-US" dirty="0"/>
              <a:t>Also checking that identity verification is being performed</a:t>
            </a:r>
          </a:p>
          <a:p>
            <a:endParaRPr lang="en-US" dirty="0"/>
          </a:p>
          <a:p>
            <a:r>
              <a:rPr lang="en-US" dirty="0"/>
              <a:t>Member surveys.  (find vendor)  3rd party calls members.  Looks at the positive results and provides feedback to staff CSR’s and Customer Advocates. (average of 30 a month, 1/3 of which are the positives ones, are emailed out to staff)</a:t>
            </a:r>
          </a:p>
          <a:p>
            <a:endParaRPr lang="en-US" dirty="0"/>
          </a:p>
          <a:p>
            <a:r>
              <a:rPr lang="en-US" dirty="0"/>
              <a:t>Grievances through anything that expresses dissatisfaction in CERF review.  Only for </a:t>
            </a:r>
            <a:r>
              <a:rPr lang="en-US" dirty="0" err="1"/>
              <a:t>medicare</a:t>
            </a:r>
            <a:r>
              <a:rPr lang="en-US" dirty="0"/>
              <a:t> advantage/Akamai advantage. To meet Federal requirement </a:t>
            </a:r>
          </a:p>
        </p:txBody>
      </p:sp>
    </p:spTree>
    <p:extLst>
      <p:ext uri="{BB962C8B-B14F-4D97-AF65-F5344CB8AC3E}">
        <p14:creationId xmlns:p14="http://schemas.microsoft.com/office/powerpoint/2010/main" val="26493237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Peter Ferdinand Drucker</a:t>
            </a:r>
            <a:r>
              <a:rPr lang="en-US" sz="1200" b="0" i="0" kern="1200" dirty="0">
                <a:solidFill>
                  <a:schemeClr val="tx1"/>
                </a:solidFill>
                <a:effectLst/>
                <a:latin typeface="+mn-lt"/>
                <a:ea typeface="+mn-ea"/>
                <a:cs typeface="+mn-cs"/>
              </a:rPr>
              <a:t> November 19, 1909 – November 11, 2005) was an Austrian-born American management consultant, educator, and author, whose writings contributed to the philosophical and practical foundations of the modern business</a:t>
            </a:r>
            <a:r>
              <a:rPr lang="en-US" sz="1200" b="0" i="0" u="non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3" tooltip="Corporation"/>
              </a:rPr>
              <a:t>corporation</a:t>
            </a:r>
            <a:r>
              <a:rPr lang="en-US" sz="1200" b="0" i="0" u="none" kern="1200" dirty="0">
                <a:solidFill>
                  <a:schemeClr val="tx1"/>
                </a:solidFill>
                <a:effectLst/>
                <a:latin typeface="+mn-lt"/>
                <a:ea typeface="+mn-ea"/>
                <a:cs typeface="+mn-cs"/>
              </a:rPr>
              <a:t>. He was also a leader in the development of management education and he has been described as "the founder of modern management".</a:t>
            </a:r>
            <a:endParaRPr lang="en-US" u="none" dirty="0"/>
          </a:p>
          <a:p>
            <a:endParaRPr lang="en-US" dirty="0"/>
          </a:p>
          <a:p>
            <a:r>
              <a:rPr lang="en-US" dirty="0"/>
              <a:t>Our</a:t>
            </a:r>
            <a:r>
              <a:rPr lang="en-US" baseline="0" dirty="0"/>
              <a:t> focus is on turning these two programs into a real competitive advantage for HMSA.</a:t>
            </a:r>
          </a:p>
          <a:p>
            <a:endParaRPr lang="en-US" baseline="0" dirty="0"/>
          </a:p>
          <a:p>
            <a:r>
              <a:rPr lang="en-US" dirty="0"/>
              <a:t>We both support claims that extend beyond our islands.  </a:t>
            </a:r>
          </a:p>
          <a:p>
            <a:r>
              <a:rPr lang="en-US" baseline="0" dirty="0"/>
              <a:t>That means our members save a lot of money on care received abroad.</a:t>
            </a:r>
          </a:p>
          <a:p>
            <a:r>
              <a:rPr lang="en-US" baseline="0" dirty="0"/>
              <a:t>But with that, we sometimes run into problems because the doctors and hospitals aren’t familiar with HMSA’s programs.</a:t>
            </a:r>
          </a:p>
          <a:p>
            <a:r>
              <a:rPr lang="en-US" baseline="0" dirty="0"/>
              <a:t>Claims may be submitted with information our systems don’t like.</a:t>
            </a:r>
          </a:p>
          <a:p>
            <a:r>
              <a:rPr lang="en-US" baseline="0" dirty="0"/>
              <a:t>So in BlueCard, in particular, we are here to address those differences and protect our members from any financial harm.</a:t>
            </a:r>
          </a:p>
          <a:p>
            <a:endParaRPr lang="en-US" baseline="0" dirty="0"/>
          </a:p>
          <a:p>
            <a:r>
              <a:rPr lang="en-US" baseline="0" dirty="0"/>
              <a:t>That means a lot of listening to our customers.</a:t>
            </a:r>
          </a:p>
          <a:p>
            <a:r>
              <a:rPr lang="en-US" baseline="0" dirty="0"/>
              <a:t>What are they experiencing.</a:t>
            </a:r>
          </a:p>
          <a:p>
            <a:r>
              <a:rPr lang="en-US" baseline="0" dirty="0"/>
              <a:t>Why did they go to the doctor.</a:t>
            </a:r>
          </a:p>
          <a:p>
            <a:r>
              <a:rPr lang="en-US" baseline="0" dirty="0"/>
              <a:t>What happened – because a claim form doesn’t tell the whole story.</a:t>
            </a:r>
          </a:p>
          <a:p>
            <a:endParaRPr lang="en-US" baseline="0" dirty="0"/>
          </a:p>
          <a:p>
            <a:r>
              <a:rPr lang="en-US" baseline="0" dirty="0"/>
              <a:t>Educating members on the programs.</a:t>
            </a:r>
          </a:p>
          <a:p>
            <a:r>
              <a:rPr lang="en-US" baseline="0" dirty="0"/>
              <a:t>Listening to what the member is experiencing.</a:t>
            </a:r>
          </a:p>
          <a:p>
            <a:r>
              <a:rPr lang="en-US" baseline="0" dirty="0"/>
              <a:t>Doing our best to make our programs work for our members.  </a:t>
            </a:r>
          </a:p>
          <a:p>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35035745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Claims support is exactly that – support for the claims adjudication process.</a:t>
            </a:r>
          </a:p>
        </p:txBody>
      </p:sp>
      <p:sp>
        <p:nvSpPr>
          <p:cNvPr id="4" name="Slide Number Placeholder 3"/>
          <p:cNvSpPr>
            <a:spLocks noGrp="1"/>
          </p:cNvSpPr>
          <p:nvPr>
            <p:ph type="sldNum" sz="quarter" idx="10"/>
          </p:nvPr>
        </p:nvSpPr>
        <p:spPr/>
        <p:txBody>
          <a:bodyPr/>
          <a:lstStyle/>
          <a:p>
            <a:fld id="{FEED8C5D-2A4D-4B81-BE17-98AC865D969E}" type="slidenum">
              <a:rPr lang="en-US" smtClean="0"/>
              <a:pPr/>
              <a:t>44</a:t>
            </a:fld>
            <a:endParaRPr lang="en-US"/>
          </a:p>
        </p:txBody>
      </p:sp>
    </p:spTree>
    <p:extLst>
      <p:ext uri="{BB962C8B-B14F-4D97-AF65-F5344CB8AC3E}">
        <p14:creationId xmlns:p14="http://schemas.microsoft.com/office/powerpoint/2010/main" val="36159768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237" fontAlgn="base">
              <a:spcBef>
                <a:spcPct val="30000"/>
              </a:spcBef>
              <a:spcAft>
                <a:spcPct val="0"/>
              </a:spcAft>
              <a:defRPr/>
            </a:pPr>
            <a:r>
              <a:rPr lang="en-US" dirty="0"/>
              <a:t>As you will soon find out, there are lots of things that need special care and processing in the claims adjudication process.</a:t>
            </a:r>
          </a:p>
          <a:p>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45</a:t>
            </a:fld>
            <a:endParaRPr lang="en-US"/>
          </a:p>
        </p:txBody>
      </p:sp>
    </p:spTree>
    <p:extLst>
      <p:ext uri="{BB962C8B-B14F-4D97-AF65-F5344CB8AC3E}">
        <p14:creationId xmlns:p14="http://schemas.microsoft.com/office/powerpoint/2010/main" val="2906893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claim can’t be adjudicated by just the examiner, the claims support staff gets involved.  Just because a claim needs special handling doesn’t mean it can be excluded from MTM numbers!</a:t>
            </a:r>
          </a:p>
        </p:txBody>
      </p:sp>
      <p:sp>
        <p:nvSpPr>
          <p:cNvPr id="4" name="Slide Number Placeholder 3"/>
          <p:cNvSpPr>
            <a:spLocks noGrp="1"/>
          </p:cNvSpPr>
          <p:nvPr>
            <p:ph type="sldNum" sz="quarter" idx="10"/>
          </p:nvPr>
        </p:nvSpPr>
        <p:spPr/>
        <p:txBody>
          <a:bodyPr/>
          <a:lstStyle/>
          <a:p>
            <a:fld id="{FEED8C5D-2A4D-4B81-BE17-98AC865D969E}" type="slidenum">
              <a:rPr lang="en-US" smtClean="0"/>
              <a:pPr/>
              <a:t>46</a:t>
            </a:fld>
            <a:endParaRPr lang="en-US"/>
          </a:p>
        </p:txBody>
      </p:sp>
    </p:spTree>
    <p:extLst>
      <p:ext uri="{BB962C8B-B14F-4D97-AF65-F5344CB8AC3E}">
        <p14:creationId xmlns:p14="http://schemas.microsoft.com/office/powerpoint/2010/main" val="24045489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C8939E-CF65-4583-9E10-4D497694A7AE}" type="slidenum">
              <a:rPr lang="en-US"/>
              <a:pPr/>
              <a:t>47</a:t>
            </a:fld>
            <a:endParaRPr lang="en-US"/>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p:txBody>
          <a:bodyPr/>
          <a:lstStyle/>
          <a:p>
            <a:r>
              <a:rPr lang="en-US" dirty="0"/>
              <a:t>Post claim?  Yup!  Believe it or not, members often think we should have approved or paid for something they didn’t cover.  Once a claim is adjudicated, a member can file an appeal.  This would all be post-claim processing.</a:t>
            </a:r>
          </a:p>
          <a:p>
            <a:endParaRPr lang="en-US" dirty="0"/>
          </a:p>
          <a:p>
            <a:r>
              <a:rPr lang="en-US" dirty="0"/>
              <a:t>Receipt processing?  Yes, members can send in receipts.  Sometimes, that’s all they send in.  It’s our job to match the receipt to the service and provide a check to the member if the services are covered.</a:t>
            </a:r>
          </a:p>
        </p:txBody>
      </p:sp>
    </p:spTree>
    <p:extLst>
      <p:ext uri="{BB962C8B-B14F-4D97-AF65-F5344CB8AC3E}">
        <p14:creationId xmlns:p14="http://schemas.microsoft.com/office/powerpoint/2010/main" val="22500494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solidFill>
                  <a:prstClr val="black"/>
                </a:solidFill>
              </a:rPr>
              <a:pPr/>
              <a:t>48</a:t>
            </a:fld>
            <a:endParaRPr lang="en-US">
              <a:solidFill>
                <a:prstClr val="black"/>
              </a:solidFill>
            </a:endParaRPr>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dirty="0"/>
              <a:t>These roles, with the exception of QA Trainer, match up with the support teams.  We will discuss what each of these do in the teams section.</a:t>
            </a:r>
          </a:p>
          <a:p>
            <a:endParaRPr lang="en-US" dirty="0"/>
          </a:p>
          <a:p>
            <a:r>
              <a:rPr lang="en-US" dirty="0"/>
              <a:t>OPL means “other party</a:t>
            </a:r>
            <a:r>
              <a:rPr lang="en-US" baseline="0" dirty="0"/>
              <a:t> liability”</a:t>
            </a:r>
          </a:p>
          <a:p>
            <a:endParaRPr lang="en-US" baseline="0" dirty="0"/>
          </a:p>
          <a:p>
            <a:r>
              <a:rPr lang="en-US" baseline="0" dirty="0"/>
              <a:t>Refund and Recovery Specialist - </a:t>
            </a:r>
            <a:r>
              <a:rPr lang="en-US" sz="1200" kern="1200" dirty="0">
                <a:solidFill>
                  <a:schemeClr val="tx1"/>
                </a:solidFill>
                <a:effectLst/>
                <a:latin typeface="+mn-lt"/>
                <a:ea typeface="+mn-ea"/>
                <a:cs typeface="+mn-cs"/>
              </a:rPr>
              <a:t>required to be responsible for researching, accounting, and processing of refunds and special requests related to claims payments.  </a:t>
            </a:r>
            <a:endParaRPr lang="en-US" dirty="0"/>
          </a:p>
        </p:txBody>
      </p:sp>
    </p:spTree>
    <p:extLst>
      <p:ext uri="{BB962C8B-B14F-4D97-AF65-F5344CB8AC3E}">
        <p14:creationId xmlns:p14="http://schemas.microsoft.com/office/powerpoint/2010/main" val="13049241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49</a:t>
            </a:fld>
            <a:endParaRPr lang="en-US"/>
          </a:p>
        </p:txBody>
      </p:sp>
    </p:spTree>
    <p:extLst>
      <p:ext uri="{BB962C8B-B14F-4D97-AF65-F5344CB8AC3E}">
        <p14:creationId xmlns:p14="http://schemas.microsoft.com/office/powerpoint/2010/main" val="4055953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ED8C5D-2A4D-4B81-BE17-98AC865D969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89183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C8939E-CF65-4583-9E10-4D497694A7AE}" type="slidenum">
              <a:rPr lang="en-US"/>
              <a:pPr/>
              <a:t>50</a:t>
            </a:fld>
            <a:endParaRPr lang="en-US"/>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p:txBody>
          <a:bodyPr/>
          <a:lstStyle/>
          <a:p>
            <a:r>
              <a:rPr lang="en-US" dirty="0"/>
              <a:t>These are the Adjustment and OPL examiners</a:t>
            </a:r>
          </a:p>
          <a:p>
            <a:endParaRPr lang="en-US" dirty="0"/>
          </a:p>
          <a:p>
            <a:r>
              <a:rPr lang="en-US" dirty="0"/>
              <a:t>research-</a:t>
            </a:r>
          </a:p>
          <a:p>
            <a:pPr marL="829544" lvl="1" indent="-349964"/>
            <a:r>
              <a:rPr lang="en-US" sz="2400" dirty="0">
                <a:cs typeface="Arial" panose="020B0604020202020204" pitchFamily="34" charset="0"/>
              </a:rPr>
              <a:t>Identify root cause of issues</a:t>
            </a:r>
          </a:p>
          <a:p>
            <a:pPr marL="829544" lvl="1" indent="-349964"/>
            <a:r>
              <a:rPr lang="en-US" sz="2400" dirty="0">
                <a:cs typeface="Arial" panose="020B0604020202020204" pitchFamily="34" charset="0"/>
              </a:rPr>
              <a:t>Complete adjustments to claims as needed</a:t>
            </a:r>
          </a:p>
          <a:p>
            <a:pPr marL="362925" indent="-349964"/>
            <a:endParaRPr lang="en-US" sz="2400" dirty="0">
              <a:cs typeface="Arial" panose="020B0604020202020204" pitchFamily="34" charset="0"/>
            </a:endParaRPr>
          </a:p>
          <a:p>
            <a:pPr marL="362925" indent="-349964"/>
            <a:r>
              <a:rPr lang="en-US" sz="2400" dirty="0">
                <a:cs typeface="Arial" panose="020B0604020202020204" pitchFamily="34" charset="0"/>
              </a:rPr>
              <a:t>Receipts-</a:t>
            </a:r>
          </a:p>
          <a:p>
            <a:pPr marL="829544" lvl="1" indent="-349964" defTabSz="933237">
              <a:defRPr/>
            </a:pPr>
            <a:r>
              <a:rPr lang="en-US" sz="2400" dirty="0">
                <a:cs typeface="Arial" panose="020B0604020202020204" pitchFamily="34" charset="0"/>
              </a:rPr>
              <a:t>Outreach to obtain information </a:t>
            </a:r>
          </a:p>
          <a:p>
            <a:pPr marL="362925" indent="-349964"/>
            <a:endParaRPr lang="en-US" sz="2400" dirty="0">
              <a:cs typeface="Arial" panose="020B0604020202020204" pitchFamily="34" charset="0"/>
            </a:endParaRPr>
          </a:p>
          <a:p>
            <a:endParaRPr lang="en-US" dirty="0"/>
          </a:p>
        </p:txBody>
      </p:sp>
    </p:spTree>
    <p:extLst>
      <p:ext uri="{BB962C8B-B14F-4D97-AF65-F5344CB8AC3E}">
        <p14:creationId xmlns:p14="http://schemas.microsoft.com/office/powerpoint/2010/main" val="7666875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pPr/>
              <a:t>51</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dirty="0"/>
              <a:t>These are the Operations Assistants</a:t>
            </a:r>
          </a:p>
          <a:p>
            <a:endParaRPr lang="en-US" dirty="0"/>
          </a:p>
          <a:p>
            <a:r>
              <a:rPr lang="en-US" dirty="0"/>
              <a:t>Does support work for FEP and blue card as well as </a:t>
            </a:r>
            <a:r>
              <a:rPr lang="en-US" dirty="0" err="1"/>
              <a:t>medicare</a:t>
            </a:r>
            <a:r>
              <a:rPr lang="en-US" dirty="0"/>
              <a:t>, Akamai advantage and PB?</a:t>
            </a:r>
          </a:p>
          <a:p>
            <a:endParaRPr lang="en-US" dirty="0"/>
          </a:p>
          <a:p>
            <a:r>
              <a:rPr lang="en-US" dirty="0"/>
              <a:t>Define “work”  </a:t>
            </a:r>
          </a:p>
          <a:p>
            <a:endParaRPr lang="en-US" dirty="0"/>
          </a:p>
          <a:p>
            <a:r>
              <a:rPr lang="en-US" dirty="0"/>
              <a:t>Triage claims – mocking up member submitted claims so they can be processed</a:t>
            </a:r>
          </a:p>
          <a:p>
            <a:endParaRPr lang="en-US" dirty="0"/>
          </a:p>
        </p:txBody>
      </p:sp>
    </p:spTree>
    <p:extLst>
      <p:ext uri="{BB962C8B-B14F-4D97-AF65-F5344CB8AC3E}">
        <p14:creationId xmlns:p14="http://schemas.microsoft.com/office/powerpoint/2010/main" val="14541235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pPr/>
              <a:t>52</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dirty="0"/>
              <a:t>Refund and recovery specialists </a:t>
            </a:r>
          </a:p>
          <a:p>
            <a:endParaRPr lang="en-US" dirty="0"/>
          </a:p>
          <a:p>
            <a:r>
              <a:rPr lang="en-US" dirty="0"/>
              <a:t>The</a:t>
            </a:r>
            <a:r>
              <a:rPr lang="en-US" baseline="0" dirty="0"/>
              <a:t> Benefits Recovery Units handles the entire post identification refund process for commercial/</a:t>
            </a:r>
            <a:r>
              <a:rPr lang="en-US" baseline="0" dirty="0" err="1"/>
              <a:t>Medciare</a:t>
            </a:r>
            <a:r>
              <a:rPr lang="en-US" baseline="0" dirty="0"/>
              <a:t> accounts.  Exception:  </a:t>
            </a:r>
          </a:p>
          <a:p>
            <a:r>
              <a:rPr lang="en-US" baseline="0" dirty="0"/>
              <a:t>Once refunds are received for Medicare accounts, Claim examiners will post the refund to Medicare claim records.</a:t>
            </a:r>
          </a:p>
          <a:p>
            <a:endParaRPr lang="en-US" dirty="0"/>
          </a:p>
        </p:txBody>
      </p:sp>
    </p:spTree>
    <p:extLst>
      <p:ext uri="{BB962C8B-B14F-4D97-AF65-F5344CB8AC3E}">
        <p14:creationId xmlns:p14="http://schemas.microsoft.com/office/powerpoint/2010/main" val="8340119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C8939E-CF65-4583-9E10-4D497694A7AE}" type="slidenum">
              <a:rPr lang="en-US"/>
              <a:pPr/>
              <a:t>53</a:t>
            </a:fld>
            <a:endParaRPr lang="en-US"/>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p:txBody>
          <a:bodyPr/>
          <a:lstStyle/>
          <a:p>
            <a:pPr marL="351583" indent="-349964"/>
            <a:r>
              <a:rPr lang="en-US" sz="2000" kern="0" dirty="0">
                <a:latin typeface="Arial" panose="020B0604020202020204" pitchFamily="34" charset="0"/>
                <a:cs typeface="Arial" panose="020B0604020202020204" pitchFamily="34" charset="0"/>
              </a:rPr>
              <a:t>Different types of COB: </a:t>
            </a:r>
          </a:p>
          <a:p>
            <a:pPr marL="946198" lvl="1" indent="-466618">
              <a:buFont typeface="Arial" panose="020B0604020202020204" pitchFamily="34" charset="0"/>
              <a:buChar char="•"/>
            </a:pPr>
            <a:r>
              <a:rPr lang="en-US" kern="0" dirty="0">
                <a:latin typeface="Arial" panose="020B0604020202020204" pitchFamily="34" charset="0"/>
                <a:cs typeface="Arial" panose="020B0604020202020204" pitchFamily="34" charset="0"/>
              </a:rPr>
              <a:t>Dual Membership (DM): When a member is covered by two or more HMSA plans (4% of our members have DM)</a:t>
            </a:r>
          </a:p>
          <a:p>
            <a:pPr marL="946198" lvl="1" indent="-466618">
              <a:buFont typeface="Arial" panose="020B0604020202020204" pitchFamily="34" charset="0"/>
              <a:buChar char="•"/>
            </a:pPr>
            <a:r>
              <a:rPr lang="en-US" kern="0" dirty="0">
                <a:latin typeface="Arial" panose="020B0604020202020204" pitchFamily="34" charset="0"/>
                <a:cs typeface="Arial" panose="020B0604020202020204" pitchFamily="34" charset="0"/>
              </a:rPr>
              <a:t>Dual Coverage (DC): When a member is covered by HMSA and another health plan (e.g. UHA, HMAA, Aetna, etc.) (5% of our members have DC)</a:t>
            </a:r>
          </a:p>
          <a:p>
            <a:pPr marL="946198" lvl="1" indent="-466618">
              <a:buFont typeface="Arial" panose="020B0604020202020204" pitchFamily="34" charset="0"/>
              <a:buChar char="•"/>
            </a:pPr>
            <a:r>
              <a:rPr lang="en-US" kern="0" dirty="0">
                <a:latin typeface="Arial" panose="020B0604020202020204" pitchFamily="34" charset="0"/>
                <a:cs typeface="Arial" panose="020B0604020202020204" pitchFamily="34" charset="0"/>
              </a:rPr>
              <a:t>Medicare COB (MCOB): When a member is covered by HMSA and Medicare (12% of our members have MCOB)</a:t>
            </a:r>
          </a:p>
          <a:p>
            <a:pPr marL="946198" lvl="1" indent="-466618">
              <a:buFont typeface="Arial" panose="020B0604020202020204" pitchFamily="34" charset="0"/>
              <a:buChar char="•"/>
            </a:pPr>
            <a:endParaRPr lang="en-US" kern="0" dirty="0">
              <a:latin typeface="Arial" panose="020B0604020202020204" pitchFamily="34" charset="0"/>
              <a:cs typeface="Arial" panose="020B0604020202020204" pitchFamily="34" charset="0"/>
            </a:endParaRPr>
          </a:p>
          <a:p>
            <a:r>
              <a:rPr lang="en-US" dirty="0"/>
              <a:t>COB Example</a:t>
            </a:r>
          </a:p>
          <a:p>
            <a:r>
              <a:rPr lang="en-US" dirty="0"/>
              <a:t>Start with married couple, they have a kid, they get divorced, re-marry, both new spouses have insurance of their own, all 4 cover the kid, etc.  Ask Traci if she is available.</a:t>
            </a:r>
          </a:p>
        </p:txBody>
      </p:sp>
    </p:spTree>
    <p:extLst>
      <p:ext uri="{BB962C8B-B14F-4D97-AF65-F5344CB8AC3E}">
        <p14:creationId xmlns:p14="http://schemas.microsoft.com/office/powerpoint/2010/main" val="25934901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54</a:t>
            </a:fld>
            <a:endParaRPr lang="en-US"/>
          </a:p>
        </p:txBody>
      </p:sp>
    </p:spTree>
    <p:extLst>
      <p:ext uri="{BB962C8B-B14F-4D97-AF65-F5344CB8AC3E}">
        <p14:creationId xmlns:p14="http://schemas.microsoft.com/office/powerpoint/2010/main" val="32095153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a:t>
            </a:r>
          </a:p>
        </p:txBody>
      </p:sp>
      <p:sp>
        <p:nvSpPr>
          <p:cNvPr id="4" name="Slide Number Placeholder 3"/>
          <p:cNvSpPr>
            <a:spLocks noGrp="1"/>
          </p:cNvSpPr>
          <p:nvPr>
            <p:ph type="sldNum" sz="quarter" idx="10"/>
          </p:nvPr>
        </p:nvSpPr>
        <p:spPr/>
        <p:txBody>
          <a:bodyPr/>
          <a:lstStyle/>
          <a:p>
            <a:fld id="{FEED8C5D-2A4D-4B81-BE17-98AC865D969E}" type="slidenum">
              <a:rPr lang="en-US" smtClean="0"/>
              <a:pPr/>
              <a:t>55</a:t>
            </a:fld>
            <a:endParaRPr lang="en-US"/>
          </a:p>
        </p:txBody>
      </p:sp>
    </p:spTree>
    <p:extLst>
      <p:ext uri="{BB962C8B-B14F-4D97-AF65-F5344CB8AC3E}">
        <p14:creationId xmlns:p14="http://schemas.microsoft.com/office/powerpoint/2010/main" val="20719111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a:t>
            </a:r>
          </a:p>
        </p:txBody>
      </p:sp>
      <p:sp>
        <p:nvSpPr>
          <p:cNvPr id="4" name="Slide Number Placeholder 3"/>
          <p:cNvSpPr>
            <a:spLocks noGrp="1"/>
          </p:cNvSpPr>
          <p:nvPr>
            <p:ph type="sldNum" sz="quarter" idx="10"/>
          </p:nvPr>
        </p:nvSpPr>
        <p:spPr/>
        <p:txBody>
          <a:bodyPr/>
          <a:lstStyle/>
          <a:p>
            <a:fld id="{FEED8C5D-2A4D-4B81-BE17-98AC865D969E}" type="slidenum">
              <a:rPr lang="en-US" smtClean="0"/>
              <a:pPr/>
              <a:t>56</a:t>
            </a:fld>
            <a:endParaRPr lang="en-US"/>
          </a:p>
        </p:txBody>
      </p:sp>
    </p:spTree>
    <p:extLst>
      <p:ext uri="{BB962C8B-B14F-4D97-AF65-F5344CB8AC3E}">
        <p14:creationId xmlns:p14="http://schemas.microsoft.com/office/powerpoint/2010/main" val="8361652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C8939E-CF65-4583-9E10-4D497694A7AE}" type="slidenum">
              <a:rPr lang="en-US"/>
              <a:pPr/>
              <a:t>57</a:t>
            </a:fld>
            <a:endParaRPr lang="en-US"/>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p:txBody>
          <a:bodyPr/>
          <a:lstStyle/>
          <a:p>
            <a:pPr lvl="0"/>
            <a:r>
              <a:rPr lang="en-US" sz="2200" b="1" dirty="0">
                <a:latin typeface="Univers Light" panose="020B0403020202020204" pitchFamily="34" charset="0"/>
              </a:rPr>
              <a:t>Proactively</a:t>
            </a:r>
            <a:r>
              <a:rPr lang="en-US" sz="2200" dirty="0">
                <a:latin typeface="Univers Light" panose="020B0403020202020204" pitchFamily="34" charset="0"/>
              </a:rPr>
              <a:t> identify and resolve claims processing issues</a:t>
            </a:r>
          </a:p>
          <a:p>
            <a:pPr lvl="0"/>
            <a:r>
              <a:rPr lang="en-US" sz="2200" dirty="0">
                <a:latin typeface="Univers Light" panose="020B0403020202020204" pitchFamily="34" charset="0"/>
              </a:rPr>
              <a:t>Continuously improve claims automation, timeliness and accuracy</a:t>
            </a:r>
          </a:p>
          <a:p>
            <a:endParaRPr lang="en-US" dirty="0"/>
          </a:p>
        </p:txBody>
      </p:sp>
    </p:spTree>
    <p:extLst>
      <p:ext uri="{BB962C8B-B14F-4D97-AF65-F5344CB8AC3E}">
        <p14:creationId xmlns:p14="http://schemas.microsoft.com/office/powerpoint/2010/main" val="29832258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solidFill>
                  <a:prstClr val="black"/>
                </a:solidFill>
              </a:rPr>
              <a:pPr/>
              <a:t>58</a:t>
            </a:fld>
            <a:endParaRPr lang="en-US">
              <a:solidFill>
                <a:prstClr val="black"/>
              </a:solidFill>
            </a:endParaRPr>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r>
              <a:rPr lang="en-US" dirty="0"/>
              <a:t>Claims usually views Analysis as the “fix-it” crew, but in reality their knowledge and reach goes much deeper.</a:t>
            </a:r>
          </a:p>
          <a:p>
            <a:endParaRPr lang="en-US" dirty="0"/>
          </a:p>
          <a:p>
            <a:r>
              <a:rPr lang="en-US" dirty="0"/>
              <a:t>Keith’s vision: </a:t>
            </a:r>
          </a:p>
          <a:p>
            <a:endParaRPr lang="en-US" dirty="0"/>
          </a:p>
          <a:p>
            <a:r>
              <a:rPr lang="en-US" dirty="0"/>
              <a:t>Data analysts will be the proactive component of the business analyst team.  Identify issues before they become issues</a:t>
            </a:r>
          </a:p>
          <a:p>
            <a:endParaRPr lang="en-US" dirty="0"/>
          </a:p>
          <a:p>
            <a:r>
              <a:rPr lang="en-US" dirty="0"/>
              <a:t>Project analysts are involved in the entire lifecycle of a project, requirements, testing, planning, training and implementation, post-implementation</a:t>
            </a:r>
          </a:p>
          <a:p>
            <a:endParaRPr lang="en-US" dirty="0"/>
          </a:p>
          <a:p>
            <a:r>
              <a:rPr lang="en-US" sz="1200" b="1" kern="1200" dirty="0">
                <a:solidFill>
                  <a:schemeClr val="tx1"/>
                </a:solidFill>
                <a:effectLst/>
                <a:latin typeface="+mn-lt"/>
                <a:ea typeface="+mn-ea"/>
                <a:cs typeface="+mn-cs"/>
              </a:rPr>
              <a:t>Data Analysis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Understand the information needs of the Claims managers and supervisors</a:t>
            </a:r>
          </a:p>
          <a:p>
            <a:r>
              <a:rPr lang="en-US" sz="1200" kern="1200" dirty="0">
                <a:solidFill>
                  <a:schemeClr val="tx1"/>
                </a:solidFill>
                <a:effectLst/>
                <a:latin typeface="+mn-lt"/>
                <a:ea typeface="+mn-ea"/>
                <a:cs typeface="+mn-cs"/>
              </a:rPr>
              <a:t>Develop reports and dashboards that meet management needs</a:t>
            </a:r>
          </a:p>
          <a:p>
            <a:r>
              <a:rPr lang="en-US" sz="1200" kern="1200" dirty="0">
                <a:solidFill>
                  <a:schemeClr val="tx1"/>
                </a:solidFill>
                <a:effectLst/>
                <a:latin typeface="+mn-lt"/>
                <a:ea typeface="+mn-ea"/>
                <a:cs typeface="+mn-cs"/>
              </a:rPr>
              <a:t>Identify and monitor key performance indicators that measure the health of our operations and systems</a:t>
            </a:r>
          </a:p>
          <a:p>
            <a:r>
              <a:rPr lang="en-US" sz="1200" kern="1200" dirty="0">
                <a:solidFill>
                  <a:schemeClr val="tx1"/>
                </a:solidFill>
                <a:effectLst/>
                <a:latin typeface="+mn-lt"/>
                <a:ea typeface="+mn-ea"/>
                <a:cs typeface="+mn-cs"/>
              </a:rPr>
              <a:t>Analyze data to identify trends and anomalies that may need attention</a:t>
            </a:r>
          </a:p>
          <a:p>
            <a:r>
              <a:rPr lang="en-US" sz="1200" kern="1200" dirty="0">
                <a:solidFill>
                  <a:schemeClr val="tx1"/>
                </a:solidFill>
                <a:effectLst/>
                <a:latin typeface="+mn-lt"/>
                <a:ea typeface="+mn-ea"/>
                <a:cs typeface="+mn-cs"/>
              </a:rPr>
              <a:t>Identify root causes and implement solutions for automation and process improvement</a:t>
            </a:r>
          </a:p>
          <a:p>
            <a:r>
              <a:rPr lang="en-US" sz="1200" kern="1200" dirty="0">
                <a:solidFill>
                  <a:schemeClr val="tx1"/>
                </a:solidFill>
                <a:effectLst/>
                <a:latin typeface="+mn-lt"/>
                <a:ea typeface="+mn-ea"/>
                <a:cs typeface="+mn-cs"/>
              </a:rPr>
              <a:t>Support audits and compliance with various programs (e.g. MCR, Fed 87, FEP, BlueCard) and employer groups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Operations Analysis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Provide support for production and customer servicing areas: Claims production, Member servicing, Provider servicing, Identify the issue and root cause, Provider billing issue, QNXT configuration issues, IS programming issue</a:t>
            </a:r>
          </a:p>
          <a:p>
            <a:r>
              <a:rPr lang="en-US" sz="1200" kern="1200" dirty="0">
                <a:solidFill>
                  <a:schemeClr val="tx1"/>
                </a:solidFill>
                <a:effectLst/>
                <a:latin typeface="+mn-lt"/>
                <a:ea typeface="+mn-ea"/>
                <a:cs typeface="+mn-cs"/>
              </a:rPr>
              <a:t>Missing or inaccurate instructions for manual workarounds or edit resolutions</a:t>
            </a:r>
          </a:p>
          <a:p>
            <a:r>
              <a:rPr lang="en-US" sz="1200" kern="1200" dirty="0">
                <a:solidFill>
                  <a:schemeClr val="tx1"/>
                </a:solidFill>
                <a:effectLst/>
                <a:latin typeface="+mn-lt"/>
                <a:ea typeface="+mn-ea"/>
                <a:cs typeface="+mn-cs"/>
              </a:rPr>
              <a:t>Human error or judgment based on the information available</a:t>
            </a:r>
          </a:p>
          <a:p>
            <a:r>
              <a:rPr lang="en-US" sz="1200" kern="1200" dirty="0">
                <a:solidFill>
                  <a:schemeClr val="tx1"/>
                </a:solidFill>
                <a:effectLst/>
                <a:latin typeface="+mn-lt"/>
                <a:ea typeface="+mn-ea"/>
                <a:cs typeface="+mn-cs"/>
              </a:rPr>
              <a:t>Collaborate with other departments to determine the needed fix</a:t>
            </a:r>
          </a:p>
          <a:p>
            <a:r>
              <a:rPr lang="en-US" sz="1200" kern="1200" dirty="0">
                <a:solidFill>
                  <a:schemeClr val="tx1"/>
                </a:solidFill>
                <a:effectLst/>
                <a:latin typeface="+mn-lt"/>
                <a:ea typeface="+mn-ea"/>
                <a:cs typeface="+mn-cs"/>
              </a:rPr>
              <a:t>Identify interim workaround until the fix is implemented</a:t>
            </a:r>
          </a:p>
          <a:p>
            <a:r>
              <a:rPr lang="en-US" sz="1200" kern="1200" dirty="0">
                <a:solidFill>
                  <a:schemeClr val="tx1"/>
                </a:solidFill>
                <a:effectLst/>
                <a:latin typeface="+mn-lt"/>
                <a:ea typeface="+mn-ea"/>
                <a:cs typeface="+mn-cs"/>
              </a:rPr>
              <a:t>Support </a:t>
            </a:r>
            <a:r>
              <a:rPr lang="en-US" sz="1200" kern="1200" dirty="0" err="1">
                <a:solidFill>
                  <a:schemeClr val="tx1"/>
                </a:solidFill>
                <a:effectLst/>
                <a:latin typeface="+mn-lt"/>
                <a:ea typeface="+mn-ea"/>
                <a:cs typeface="+mn-cs"/>
              </a:rPr>
              <a:t>blockpoint</a:t>
            </a:r>
            <a:r>
              <a:rPr lang="en-US" sz="1200" kern="1200" dirty="0">
                <a:solidFill>
                  <a:schemeClr val="tx1"/>
                </a:solidFill>
                <a:effectLst/>
                <a:latin typeface="+mn-lt"/>
                <a:ea typeface="+mn-ea"/>
                <a:cs typeface="+mn-cs"/>
              </a:rPr>
              <a:t> testing including test case review and test result validation</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Project Analysis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Represent Claims on HMSA corporate projects</a:t>
            </a:r>
          </a:p>
          <a:p>
            <a:r>
              <a:rPr lang="en-US" sz="1200" kern="1200" dirty="0">
                <a:solidFill>
                  <a:schemeClr val="tx1"/>
                </a:solidFill>
                <a:effectLst/>
                <a:latin typeface="+mn-lt"/>
                <a:ea typeface="+mn-ea"/>
                <a:cs typeface="+mn-cs"/>
              </a:rPr>
              <a:t>Identify Claims department projects.  E.g. automation or process improvement</a:t>
            </a:r>
          </a:p>
          <a:p>
            <a:r>
              <a:rPr lang="en-US" sz="1200" kern="1200" dirty="0">
                <a:solidFill>
                  <a:schemeClr val="tx1"/>
                </a:solidFill>
                <a:effectLst/>
                <a:latin typeface="+mn-lt"/>
                <a:ea typeface="+mn-ea"/>
                <a:cs typeface="+mn-cs"/>
              </a:rPr>
              <a:t>Understand the business needs and translate them into system requirements</a:t>
            </a:r>
          </a:p>
          <a:p>
            <a:r>
              <a:rPr lang="en-US" sz="1200" kern="1200" dirty="0">
                <a:solidFill>
                  <a:schemeClr val="tx1"/>
                </a:solidFill>
                <a:effectLst/>
                <a:latin typeface="+mn-lt"/>
                <a:ea typeface="+mn-ea"/>
                <a:cs typeface="+mn-cs"/>
              </a:rPr>
              <a:t>Develop and execute a testing strategy and test cases and validate test results</a:t>
            </a:r>
          </a:p>
          <a:p>
            <a:r>
              <a:rPr lang="en-US" sz="1200" kern="1200" dirty="0">
                <a:solidFill>
                  <a:schemeClr val="tx1"/>
                </a:solidFill>
                <a:effectLst/>
                <a:latin typeface="+mn-lt"/>
                <a:ea typeface="+mn-ea"/>
                <a:cs typeface="+mn-cs"/>
              </a:rPr>
              <a:t>Document operational impacts and manual processes</a:t>
            </a:r>
          </a:p>
          <a:p>
            <a:r>
              <a:rPr lang="en-US" sz="1200" kern="1200" dirty="0">
                <a:solidFill>
                  <a:schemeClr val="tx1"/>
                </a:solidFill>
                <a:effectLst/>
                <a:latin typeface="+mn-lt"/>
                <a:ea typeface="+mn-ea"/>
                <a:cs typeface="+mn-cs"/>
              </a:rPr>
              <a:t>Develop and deliver training to operations teams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Tree>
    <p:extLst>
      <p:ext uri="{BB962C8B-B14F-4D97-AF65-F5344CB8AC3E}">
        <p14:creationId xmlns:p14="http://schemas.microsoft.com/office/powerpoint/2010/main" val="14076777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pPr/>
              <a:t>59</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pPr lvl="0"/>
            <a:r>
              <a:rPr lang="en-US" b="1" dirty="0">
                <a:latin typeface="Arial" charset="0"/>
              </a:rPr>
              <a:t>Operations Analysis</a:t>
            </a:r>
            <a:endParaRPr lang="en-US" dirty="0">
              <a:latin typeface="Arial" charset="0"/>
            </a:endParaRPr>
          </a:p>
          <a:p>
            <a:pPr lvl="1"/>
            <a:r>
              <a:rPr lang="en-US" dirty="0">
                <a:latin typeface="Arial" charset="0"/>
              </a:rPr>
              <a:t>Provide support for production and customer servicing areas</a:t>
            </a:r>
          </a:p>
          <a:p>
            <a:pPr lvl="2"/>
            <a:r>
              <a:rPr lang="en-US" dirty="0">
                <a:latin typeface="Arial" charset="0"/>
              </a:rPr>
              <a:t>Claims production</a:t>
            </a:r>
          </a:p>
          <a:p>
            <a:pPr lvl="2"/>
            <a:r>
              <a:rPr lang="en-US" dirty="0">
                <a:latin typeface="Arial" charset="0"/>
              </a:rPr>
              <a:t>Member servicing</a:t>
            </a:r>
          </a:p>
          <a:p>
            <a:pPr lvl="2"/>
            <a:r>
              <a:rPr lang="en-US" dirty="0">
                <a:latin typeface="Arial" charset="0"/>
              </a:rPr>
              <a:t>Provider servicing</a:t>
            </a:r>
          </a:p>
          <a:p>
            <a:pPr lvl="1"/>
            <a:r>
              <a:rPr lang="en-US" dirty="0">
                <a:latin typeface="Arial" charset="0"/>
              </a:rPr>
              <a:t>Identify the issue and root cause</a:t>
            </a:r>
          </a:p>
          <a:p>
            <a:pPr lvl="2"/>
            <a:r>
              <a:rPr lang="en-US" dirty="0">
                <a:latin typeface="Arial" charset="0"/>
              </a:rPr>
              <a:t>Provider billing issue</a:t>
            </a:r>
          </a:p>
          <a:p>
            <a:pPr lvl="2"/>
            <a:r>
              <a:rPr lang="en-US" dirty="0">
                <a:latin typeface="Arial" charset="0"/>
              </a:rPr>
              <a:t>QNXT configuration issue</a:t>
            </a:r>
          </a:p>
          <a:p>
            <a:pPr lvl="2"/>
            <a:r>
              <a:rPr lang="en-US" dirty="0">
                <a:latin typeface="Arial" charset="0"/>
              </a:rPr>
              <a:t>IS programming issue</a:t>
            </a:r>
          </a:p>
          <a:p>
            <a:pPr lvl="2"/>
            <a:r>
              <a:rPr lang="en-US" dirty="0">
                <a:latin typeface="Arial" charset="0"/>
              </a:rPr>
              <a:t>Missing or inaccurate instructions for manual workarounds or edit resolutions</a:t>
            </a:r>
          </a:p>
          <a:p>
            <a:pPr lvl="2"/>
            <a:r>
              <a:rPr lang="en-US" dirty="0">
                <a:latin typeface="Arial" charset="0"/>
              </a:rPr>
              <a:t>Human error or judgment based on the information available</a:t>
            </a:r>
          </a:p>
          <a:p>
            <a:pPr lvl="1"/>
            <a:r>
              <a:rPr lang="en-US" dirty="0">
                <a:latin typeface="Arial" charset="0"/>
              </a:rPr>
              <a:t>Collaborate with other departments to determine the needed fix</a:t>
            </a:r>
          </a:p>
          <a:p>
            <a:pPr lvl="1"/>
            <a:r>
              <a:rPr lang="en-US" dirty="0">
                <a:latin typeface="Arial" charset="0"/>
              </a:rPr>
              <a:t>Identify interim workaround until the fix is implemented</a:t>
            </a:r>
          </a:p>
          <a:p>
            <a:pPr lvl="1"/>
            <a:r>
              <a:rPr lang="en-US" dirty="0">
                <a:latin typeface="Arial" charset="0"/>
              </a:rPr>
              <a:t>Support </a:t>
            </a:r>
            <a:r>
              <a:rPr lang="en-US" dirty="0" err="1">
                <a:latin typeface="Arial" charset="0"/>
              </a:rPr>
              <a:t>blockpoint</a:t>
            </a:r>
            <a:r>
              <a:rPr lang="en-US" dirty="0">
                <a:latin typeface="Arial" charset="0"/>
              </a:rPr>
              <a:t> testing including test case review and test result validation</a:t>
            </a:r>
          </a:p>
          <a:p>
            <a:r>
              <a:rPr lang="en-US" dirty="0">
                <a:latin typeface="Arial" charset="0"/>
              </a:rPr>
              <a:t> </a:t>
            </a:r>
          </a:p>
          <a:p>
            <a:pPr lvl="0"/>
            <a:r>
              <a:rPr lang="en-US" b="1" dirty="0">
                <a:latin typeface="Arial" charset="0"/>
              </a:rPr>
              <a:t>Project Analysis</a:t>
            </a:r>
            <a:endParaRPr lang="en-US" dirty="0">
              <a:latin typeface="Arial" charset="0"/>
            </a:endParaRPr>
          </a:p>
          <a:p>
            <a:pPr lvl="1"/>
            <a:r>
              <a:rPr lang="en-US" dirty="0">
                <a:latin typeface="Arial" charset="0"/>
              </a:rPr>
              <a:t>Represent Claims on HMSA corporate projects</a:t>
            </a:r>
          </a:p>
          <a:p>
            <a:pPr lvl="1"/>
            <a:r>
              <a:rPr lang="en-US" dirty="0">
                <a:latin typeface="Arial" charset="0"/>
              </a:rPr>
              <a:t>Identify Claims department projects.  E.g. automation or process improvement</a:t>
            </a:r>
          </a:p>
          <a:p>
            <a:pPr lvl="1"/>
            <a:r>
              <a:rPr lang="en-US" dirty="0">
                <a:latin typeface="Arial" charset="0"/>
              </a:rPr>
              <a:t>Understand the business needs and translate them into system requirements</a:t>
            </a:r>
          </a:p>
          <a:p>
            <a:pPr lvl="1"/>
            <a:r>
              <a:rPr lang="en-US" dirty="0">
                <a:latin typeface="Arial" charset="0"/>
              </a:rPr>
              <a:t>Develop and execute a  testing strategy and test cases and validate test results</a:t>
            </a:r>
          </a:p>
          <a:p>
            <a:pPr lvl="1"/>
            <a:r>
              <a:rPr lang="en-US" dirty="0">
                <a:latin typeface="Arial" charset="0"/>
              </a:rPr>
              <a:t>Document operational impacts and manual processes</a:t>
            </a:r>
          </a:p>
          <a:p>
            <a:pPr lvl="1"/>
            <a:r>
              <a:rPr lang="en-US" dirty="0">
                <a:latin typeface="Arial" charset="0"/>
              </a:rPr>
              <a:t>Develop and deliver training to operations teams</a:t>
            </a:r>
          </a:p>
          <a:p>
            <a:r>
              <a:rPr lang="en-US" dirty="0">
                <a:latin typeface="Arial" charset="0"/>
              </a:rPr>
              <a:t> </a:t>
            </a:r>
          </a:p>
          <a:p>
            <a:pPr lvl="0"/>
            <a:r>
              <a:rPr lang="en-US" b="1" dirty="0">
                <a:latin typeface="Arial" charset="0"/>
              </a:rPr>
              <a:t>Data Analysis</a:t>
            </a:r>
            <a:endParaRPr lang="en-US" dirty="0">
              <a:latin typeface="Arial" charset="0"/>
            </a:endParaRPr>
          </a:p>
          <a:p>
            <a:pPr lvl="1"/>
            <a:r>
              <a:rPr lang="en-US" dirty="0">
                <a:latin typeface="Arial" charset="0"/>
              </a:rPr>
              <a:t>Understand the information needs of the Claims managers and supervisors</a:t>
            </a:r>
          </a:p>
          <a:p>
            <a:pPr lvl="1"/>
            <a:r>
              <a:rPr lang="en-US" dirty="0">
                <a:latin typeface="Arial" charset="0"/>
              </a:rPr>
              <a:t>Develop reports and dashboards that meet management needs</a:t>
            </a:r>
          </a:p>
          <a:p>
            <a:pPr lvl="1"/>
            <a:r>
              <a:rPr lang="en-US" dirty="0">
                <a:latin typeface="Arial" charset="0"/>
              </a:rPr>
              <a:t>Identify and monitor key performance indicators that measure the health of our operations and systems</a:t>
            </a:r>
          </a:p>
          <a:p>
            <a:pPr lvl="1"/>
            <a:r>
              <a:rPr lang="en-US" dirty="0">
                <a:latin typeface="Arial" charset="0"/>
              </a:rPr>
              <a:t>Analyze data to identify trends and anomalies that may need attention</a:t>
            </a:r>
          </a:p>
          <a:p>
            <a:pPr lvl="1"/>
            <a:r>
              <a:rPr lang="en-US" dirty="0">
                <a:latin typeface="Arial" charset="0"/>
              </a:rPr>
              <a:t>Identify root causes and implement solutions for automation and process improvement</a:t>
            </a:r>
          </a:p>
          <a:p>
            <a:pPr lvl="1"/>
            <a:r>
              <a:rPr lang="en-US" dirty="0">
                <a:latin typeface="Arial" charset="0"/>
              </a:rPr>
              <a:t>Support audits and compliance with various programs (e.g. MCR, Fed 87, FEP, BlueCard) and employer groups </a:t>
            </a:r>
          </a:p>
        </p:txBody>
      </p:sp>
    </p:spTree>
    <p:extLst>
      <p:ext uri="{BB962C8B-B14F-4D97-AF65-F5344CB8AC3E}">
        <p14:creationId xmlns:p14="http://schemas.microsoft.com/office/powerpoint/2010/main" val="299314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3309" indent="-233309">
              <a:buAutoNum type="arabicParenR"/>
            </a:pPr>
            <a:r>
              <a:rPr lang="en-US" dirty="0"/>
              <a:t>Why are we here? To serve the people of Hawai’i.</a:t>
            </a:r>
          </a:p>
          <a:p>
            <a:pPr marL="233309" indent="-233309">
              <a:buAutoNum type="arabicParenR"/>
            </a:pPr>
            <a:r>
              <a:rPr lang="en-US" dirty="0"/>
              <a:t>Reminding you to be honest and forthright in everything we do and say</a:t>
            </a:r>
          </a:p>
          <a:p>
            <a:pPr marL="233309" indent="-233309">
              <a:buAutoNum type="arabicParenR"/>
            </a:pPr>
            <a:r>
              <a:rPr lang="en-US" dirty="0"/>
              <a:t>Rarely does working alone</a:t>
            </a:r>
            <a:r>
              <a:rPr lang="en-US" baseline="0" dirty="0"/>
              <a:t> produce the best results.  For example, I may have been the person that put this presentation together, but it was only through collaboration and communication with the managers and supervisors of each department that all of the information was able to be put into a concise form. </a:t>
            </a:r>
            <a:r>
              <a:rPr lang="en-US" dirty="0"/>
              <a:t>The best results come when we work together</a:t>
            </a:r>
          </a:p>
          <a:p>
            <a:pPr marL="233309" indent="-233309">
              <a:buAutoNum type="arabicParenR"/>
            </a:pPr>
            <a:r>
              <a:rPr lang="en-US" dirty="0"/>
              <a:t>Belief</a:t>
            </a:r>
            <a:r>
              <a:rPr lang="en-US" baseline="0" dirty="0"/>
              <a:t> that</a:t>
            </a:r>
            <a:r>
              <a:rPr lang="en-US" dirty="0"/>
              <a:t> the best answer can often be a brand new idea.  HMSA</a:t>
            </a:r>
            <a:r>
              <a:rPr lang="en-US" baseline="0" dirty="0"/>
              <a:t> encourages you to ask questions and engage your supervisors if you think there is a better way to do something.  Asking questions such as Why? Also lead to new information.  Sometimes there may be a “better” way, but because HMSA is required to follow certain state and federal laws, the current way may be the only way.</a:t>
            </a:r>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6</a:t>
            </a:fld>
            <a:endParaRPr lang="en-US"/>
          </a:p>
        </p:txBody>
      </p:sp>
    </p:spTree>
    <p:extLst>
      <p:ext uri="{BB962C8B-B14F-4D97-AF65-F5344CB8AC3E}">
        <p14:creationId xmlns:p14="http://schemas.microsoft.com/office/powerpoint/2010/main" val="5806965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B61D83-B10D-4BB1-83F2-D84207250AD9}" type="slidenum">
              <a:rPr lang="en-US">
                <a:solidFill>
                  <a:prstClr val="black"/>
                </a:solidFill>
              </a:rPr>
              <a:pPr/>
              <a:t>60</a:t>
            </a:fld>
            <a:endParaRPr lang="en-US">
              <a:solidFill>
                <a:prstClr val="black"/>
              </a:solidFill>
            </a:endParaRPr>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pPr defTabSz="933237" fontAlgn="base">
              <a:spcBef>
                <a:spcPct val="30000"/>
              </a:spcBef>
              <a:spcAft>
                <a:spcPct val="0"/>
              </a:spcAft>
              <a:defRPr/>
            </a:pPr>
            <a:r>
              <a:rPr lang="en-US" dirty="0"/>
              <a:t>These aren’t all the </a:t>
            </a:r>
            <a:r>
              <a:rPr lang="en-US" dirty="0" err="1"/>
              <a:t>priorites</a:t>
            </a:r>
            <a:r>
              <a:rPr lang="en-US" dirty="0"/>
              <a:t> and many, if not most, </a:t>
            </a:r>
            <a:r>
              <a:rPr lang="en-US" dirty="0" err="1"/>
              <a:t>inititives</a:t>
            </a:r>
            <a:r>
              <a:rPr lang="en-US" dirty="0"/>
              <a:t> are created/implemented to </a:t>
            </a:r>
            <a:endParaRPr lang="en-US" sz="1200" dirty="0"/>
          </a:p>
          <a:p>
            <a:pPr defTabSz="933237" fontAlgn="base">
              <a:spcBef>
                <a:spcPct val="30000"/>
              </a:spcBef>
              <a:spcAft>
                <a:spcPct val="0"/>
              </a:spcAft>
              <a:defRPr/>
            </a:pPr>
            <a:endParaRPr lang="en-US" dirty="0"/>
          </a:p>
          <a:p>
            <a:pPr defTabSz="933237" fontAlgn="base">
              <a:spcBef>
                <a:spcPct val="30000"/>
              </a:spcBef>
              <a:spcAft>
                <a:spcPct val="0"/>
              </a:spcAft>
              <a:defRPr/>
            </a:pPr>
            <a:endParaRPr lang="en-US" dirty="0"/>
          </a:p>
        </p:txBody>
      </p:sp>
    </p:spTree>
    <p:extLst>
      <p:ext uri="{BB962C8B-B14F-4D97-AF65-F5344CB8AC3E}">
        <p14:creationId xmlns:p14="http://schemas.microsoft.com/office/powerpoint/2010/main" val="6114780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Speakers &amp; Explain what they will share</a:t>
            </a:r>
          </a:p>
          <a:p>
            <a:endParaRPr lang="en-US" dirty="0"/>
          </a:p>
          <a:p>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61</a:t>
            </a:fld>
            <a:endParaRPr lang="en-US"/>
          </a:p>
        </p:txBody>
      </p:sp>
    </p:spTree>
    <p:extLst>
      <p:ext uri="{BB962C8B-B14F-4D97-AF65-F5344CB8AC3E}">
        <p14:creationId xmlns:p14="http://schemas.microsoft.com/office/powerpoint/2010/main" val="29999805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62</a:t>
            </a:fld>
            <a:endParaRPr lang="en-US"/>
          </a:p>
        </p:txBody>
      </p:sp>
    </p:spTree>
    <p:extLst>
      <p:ext uri="{BB962C8B-B14F-4D97-AF65-F5344CB8AC3E}">
        <p14:creationId xmlns:p14="http://schemas.microsoft.com/office/powerpoint/2010/main" val="16889133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Walk</a:t>
            </a:r>
            <a:r>
              <a:rPr lang="en-US" baseline="0" dirty="0"/>
              <a:t> through of Claims Lifecycle areas</a:t>
            </a:r>
          </a:p>
          <a:p>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63</a:t>
            </a:fld>
            <a:endParaRPr lang="en-US"/>
          </a:p>
        </p:txBody>
      </p:sp>
    </p:spTree>
    <p:extLst>
      <p:ext uri="{BB962C8B-B14F-4D97-AF65-F5344CB8AC3E}">
        <p14:creationId xmlns:p14="http://schemas.microsoft.com/office/powerpoint/2010/main" val="20945917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64</a:t>
            </a:fld>
            <a:endParaRPr lang="en-US"/>
          </a:p>
        </p:txBody>
      </p:sp>
    </p:spTree>
    <p:extLst>
      <p:ext uri="{BB962C8B-B14F-4D97-AF65-F5344CB8AC3E}">
        <p14:creationId xmlns:p14="http://schemas.microsoft.com/office/powerpoint/2010/main" val="4399229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65</a:t>
            </a:fld>
            <a:endParaRPr lang="en-US"/>
          </a:p>
        </p:txBody>
      </p:sp>
    </p:spTree>
    <p:extLst>
      <p:ext uri="{BB962C8B-B14F-4D97-AF65-F5344CB8AC3E}">
        <p14:creationId xmlns:p14="http://schemas.microsoft.com/office/powerpoint/2010/main" val="10162075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EED8C5D-2A4D-4B81-BE17-98AC865D969E}" type="slidenum">
              <a:rPr lang="en-US" smtClean="0"/>
              <a:pPr/>
              <a:t>66</a:t>
            </a:fld>
            <a:endParaRPr lang="en-US"/>
          </a:p>
        </p:txBody>
      </p:sp>
    </p:spTree>
    <p:extLst>
      <p:ext uri="{BB962C8B-B14F-4D97-AF65-F5344CB8AC3E}">
        <p14:creationId xmlns:p14="http://schemas.microsoft.com/office/powerpoint/2010/main" val="35813722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3309" indent="-233309">
              <a:buAutoNum type="arabicParenR"/>
            </a:pPr>
            <a:r>
              <a:rPr lang="en-US" dirty="0"/>
              <a:t>Why are we here? To serve the people of Hawai’i.</a:t>
            </a:r>
          </a:p>
          <a:p>
            <a:pPr marL="233309" indent="-233309">
              <a:buAutoNum type="arabicParenR"/>
            </a:pPr>
            <a:r>
              <a:rPr lang="en-US" dirty="0"/>
              <a:t>Reminding you to be honest and forthright in everything we do and say</a:t>
            </a:r>
          </a:p>
          <a:p>
            <a:pPr marL="233309" indent="-233309">
              <a:buAutoNum type="arabicParenR"/>
            </a:pPr>
            <a:r>
              <a:rPr lang="en-US" dirty="0"/>
              <a:t>Rarely does working alone</a:t>
            </a:r>
            <a:r>
              <a:rPr lang="en-US" baseline="0" dirty="0"/>
              <a:t> produce the best results.  For example, I may have been the person that put this presentation together, but it was only through collaboration and communication with the managers and supervisors of each department that all of the information was able to be put into a concise form. </a:t>
            </a:r>
            <a:r>
              <a:rPr lang="en-US" dirty="0"/>
              <a:t>The best results come when we work together</a:t>
            </a:r>
          </a:p>
          <a:p>
            <a:pPr marL="233309" indent="-233309">
              <a:buAutoNum type="arabicParenR"/>
            </a:pPr>
            <a:r>
              <a:rPr lang="en-US" dirty="0"/>
              <a:t>Belief</a:t>
            </a:r>
            <a:r>
              <a:rPr lang="en-US" baseline="0" dirty="0"/>
              <a:t> that</a:t>
            </a:r>
            <a:r>
              <a:rPr lang="en-US" dirty="0"/>
              <a:t> the best answer can often be a brand new idea.  HMSA</a:t>
            </a:r>
            <a:r>
              <a:rPr lang="en-US" baseline="0" dirty="0"/>
              <a:t> encourages you to ask questions and engage your supervisors if you think there is a better way to do something.  Asking questions such as Why? Also lead to new information.  Sometimes there may be a “better” way, but because HMSA is required to follow certain state and federal laws, the current way may be the only way.</a:t>
            </a:r>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7</a:t>
            </a:fld>
            <a:endParaRPr lang="en-US"/>
          </a:p>
        </p:txBody>
      </p:sp>
    </p:spTree>
    <p:extLst>
      <p:ext uri="{BB962C8B-B14F-4D97-AF65-F5344CB8AC3E}">
        <p14:creationId xmlns:p14="http://schemas.microsoft.com/office/powerpoint/2010/main" val="2715544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3309" indent="-233309">
              <a:buAutoNum type="arabicParenR"/>
            </a:pPr>
            <a:r>
              <a:rPr lang="en-US" dirty="0"/>
              <a:t>Why are we here? To serve the people of Hawai’i.</a:t>
            </a:r>
          </a:p>
          <a:p>
            <a:pPr marL="233309" indent="-233309">
              <a:buAutoNum type="arabicParenR"/>
            </a:pPr>
            <a:r>
              <a:rPr lang="en-US" dirty="0"/>
              <a:t>Reminding you to be honest and forthright in everything we do and say</a:t>
            </a:r>
          </a:p>
          <a:p>
            <a:pPr marL="233309" indent="-233309">
              <a:buAutoNum type="arabicParenR"/>
            </a:pPr>
            <a:r>
              <a:rPr lang="en-US" dirty="0"/>
              <a:t>Rarely does working alone</a:t>
            </a:r>
            <a:r>
              <a:rPr lang="en-US" baseline="0" dirty="0"/>
              <a:t> produce the best results.  For example, I may have been the person that put this presentation together, but it was only through collaboration and communication with the managers and supervisors of each department that all of the information was able to be put into a concise form. </a:t>
            </a:r>
            <a:r>
              <a:rPr lang="en-US" dirty="0"/>
              <a:t>The best results come when we work together</a:t>
            </a:r>
          </a:p>
          <a:p>
            <a:pPr marL="233309" indent="-233309">
              <a:buAutoNum type="arabicParenR"/>
            </a:pPr>
            <a:r>
              <a:rPr lang="en-US" dirty="0"/>
              <a:t>Belief</a:t>
            </a:r>
            <a:r>
              <a:rPr lang="en-US" baseline="0" dirty="0"/>
              <a:t> that</a:t>
            </a:r>
            <a:r>
              <a:rPr lang="en-US" dirty="0"/>
              <a:t> the best answer can often be a brand new idea.  HMSA</a:t>
            </a:r>
            <a:r>
              <a:rPr lang="en-US" baseline="0" dirty="0"/>
              <a:t> encourages you to ask questions and engage your supervisors if you think there is a better way to do something.  Asking questions such as Why? Also lead to new information.  Sometimes there may be a “better” way, but because HMSA is required to follow certain state and federal laws, the current way may be the only way.</a:t>
            </a:r>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8</a:t>
            </a:fld>
            <a:endParaRPr lang="en-US"/>
          </a:p>
        </p:txBody>
      </p:sp>
    </p:spTree>
    <p:extLst>
      <p:ext uri="{BB962C8B-B14F-4D97-AF65-F5344CB8AC3E}">
        <p14:creationId xmlns:p14="http://schemas.microsoft.com/office/powerpoint/2010/main" val="4263631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3309" indent="-233309">
              <a:buAutoNum type="arabicParenR"/>
            </a:pPr>
            <a:r>
              <a:rPr lang="en-US" dirty="0"/>
              <a:t>Why are we here? To serve the people of Hawai’i.</a:t>
            </a:r>
          </a:p>
          <a:p>
            <a:pPr marL="233309" indent="-233309">
              <a:buAutoNum type="arabicParenR"/>
            </a:pPr>
            <a:r>
              <a:rPr lang="en-US" dirty="0"/>
              <a:t>Reminding you to be honest and forthright in everything we do and say</a:t>
            </a:r>
          </a:p>
          <a:p>
            <a:pPr marL="233309" indent="-233309">
              <a:buAutoNum type="arabicParenR"/>
            </a:pPr>
            <a:r>
              <a:rPr lang="en-US" dirty="0"/>
              <a:t>Rarely does working alone</a:t>
            </a:r>
            <a:r>
              <a:rPr lang="en-US" baseline="0" dirty="0"/>
              <a:t> produce the best results.  For example, I may have been the person that put this presentation together, but it was only through collaboration and communication with the managers and supervisors of each department that all of the information was able to be put into a concise form. </a:t>
            </a:r>
            <a:r>
              <a:rPr lang="en-US" dirty="0"/>
              <a:t>The best results come when we work together</a:t>
            </a:r>
          </a:p>
          <a:p>
            <a:pPr marL="233309" indent="-233309">
              <a:buAutoNum type="arabicParenR"/>
            </a:pPr>
            <a:r>
              <a:rPr lang="en-US" dirty="0"/>
              <a:t>Belief</a:t>
            </a:r>
            <a:r>
              <a:rPr lang="en-US" baseline="0" dirty="0"/>
              <a:t> that</a:t>
            </a:r>
            <a:r>
              <a:rPr lang="en-US" dirty="0"/>
              <a:t> the best answer can often be a brand new idea.  HMSA</a:t>
            </a:r>
            <a:r>
              <a:rPr lang="en-US" baseline="0" dirty="0"/>
              <a:t> encourages you to ask questions and engage your supervisors if you think there is a better way to do something.  Asking questions such as Why? Also lead to new information.  Sometimes there may be a “better” way, but because HMSA is required to follow certain state and federal laws, the current way may be the only way.</a:t>
            </a:r>
            <a:endParaRPr lang="en-US" dirty="0"/>
          </a:p>
        </p:txBody>
      </p:sp>
      <p:sp>
        <p:nvSpPr>
          <p:cNvPr id="4" name="Slide Number Placeholder 3"/>
          <p:cNvSpPr>
            <a:spLocks noGrp="1"/>
          </p:cNvSpPr>
          <p:nvPr>
            <p:ph type="sldNum" sz="quarter" idx="10"/>
          </p:nvPr>
        </p:nvSpPr>
        <p:spPr/>
        <p:txBody>
          <a:bodyPr/>
          <a:lstStyle/>
          <a:p>
            <a:fld id="{FEED8C5D-2A4D-4B81-BE17-98AC865D969E}" type="slidenum">
              <a:rPr lang="en-US" smtClean="0"/>
              <a:pPr/>
              <a:t>9</a:t>
            </a:fld>
            <a:endParaRPr lang="en-US"/>
          </a:p>
        </p:txBody>
      </p:sp>
    </p:spTree>
    <p:extLst>
      <p:ext uri="{BB962C8B-B14F-4D97-AF65-F5344CB8AC3E}">
        <p14:creationId xmlns:p14="http://schemas.microsoft.com/office/powerpoint/2010/main" val="2433877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8200" y="333710"/>
            <a:ext cx="8534401"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2798199" y="1887812"/>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a:lstStyle>
            <a:lvl1pPr>
              <a:defRPr>
                <a:latin typeface="Univers Light" panose="020B0403020202020204" pitchFamily="34" charset="0"/>
              </a:defRPr>
            </a:lvl1pPr>
          </a:lstStyle>
          <a:p>
            <a:fld id="{31704E07-BB86-456A-968D-D05740297918}" type="datetime1">
              <a:rPr lang="en-US" smtClean="0"/>
              <a:pPr/>
              <a:t>4/18/2018</a:t>
            </a:fld>
            <a:endParaRPr lang="en-US" dirty="0"/>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lvl1pPr>
              <a:defRPr>
                <a:latin typeface="Univers Light" panose="020B0403020202020204" pitchFamily="34" charset="0"/>
              </a:defRPr>
            </a:lvl1pPr>
          </a:lstStyle>
          <a:p>
            <a:endParaRPr lang="en-US" dirty="0"/>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lvl1pPr>
              <a:defRPr>
                <a:latin typeface="Univers Light" panose="020B0403020202020204" pitchFamily="34" charset="0"/>
              </a:defRPr>
            </a:lvl1pPr>
          </a:lstStyle>
          <a:p>
            <a:fld id="{5D1FE64B-689E-42C6-912D-E1FFA196C2C8}" type="slidenum">
              <a:rPr lang="en-US" smtClean="0"/>
              <a:pPr/>
              <a:t>‹#›</a:t>
            </a:fld>
            <a:endParaRPr lang="en-US" dirty="0"/>
          </a:p>
        </p:txBody>
      </p:sp>
    </p:spTree>
    <p:extLst>
      <p:ext uri="{BB962C8B-B14F-4D97-AF65-F5344CB8AC3E}">
        <p14:creationId xmlns:p14="http://schemas.microsoft.com/office/powerpoint/2010/main" val="1554800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8655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1"/>
          </p:nvPr>
        </p:nvSpPr>
        <p:spPr>
          <a:xfrm>
            <a:off x="5892800" y="6566677"/>
            <a:ext cx="2844800" cy="294409"/>
          </a:xfrm>
          <a:prstGeom prst="rect">
            <a:avLst/>
          </a:prstGeom>
        </p:spPr>
        <p:txBody>
          <a:bodyPr/>
          <a:lstStyle>
            <a:lvl1pPr>
              <a:defRPr/>
            </a:lvl1pPr>
          </a:lstStyle>
          <a:p>
            <a:fld id="{1DAF63A2-55FF-45AE-993D-7F5AE00746FC}"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770714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quarter" idx="10"/>
          </p:nvPr>
        </p:nvSpPr>
        <p:spPr>
          <a:xfrm>
            <a:off x="609600" y="6457949"/>
            <a:ext cx="2844800" cy="323851"/>
          </a:xfrm>
          <a:prstGeom prst="rect">
            <a:avLst/>
          </a:prstGeom>
        </p:spPr>
        <p:txBody>
          <a:bodyPr/>
          <a:lstStyle>
            <a:lvl1pPr>
              <a:defRPr/>
            </a:lvl1pPr>
          </a:lstStyle>
          <a:p>
            <a:fld id="{91D4ECD6-367A-4B94-8199-E0420D4E77DC}" type="datetime1">
              <a:rPr lang="en-US" smtClean="0">
                <a:solidFill>
                  <a:prstClr val="black"/>
                </a:solidFill>
              </a:rPr>
              <a:t>4/18/2018</a:t>
            </a:fld>
            <a:endParaRPr lang="en-US" dirty="0">
              <a:solidFill>
                <a:prstClr val="black"/>
              </a:solidFill>
            </a:endParaRPr>
          </a:p>
        </p:txBody>
      </p:sp>
      <p:sp>
        <p:nvSpPr>
          <p:cNvPr id="6" name="Slide Number Placeholder 5"/>
          <p:cNvSpPr>
            <a:spLocks noGrp="1"/>
          </p:cNvSpPr>
          <p:nvPr>
            <p:ph type="sldNum" sz="quarter" idx="11"/>
          </p:nvPr>
        </p:nvSpPr>
        <p:spPr>
          <a:xfrm>
            <a:off x="5892800" y="6487393"/>
            <a:ext cx="2844800" cy="294409"/>
          </a:xfrm>
          <a:prstGeom prst="rect">
            <a:avLst/>
          </a:prstGeom>
        </p:spPr>
        <p:txBody>
          <a:bodyPr/>
          <a:lstStyle>
            <a:lvl1pPr>
              <a:defRPr/>
            </a:lvl1pPr>
          </a:lstStyle>
          <a:p>
            <a:fld id="{64C94E88-1C23-4A38-A23A-9252F738315D}" type="slidenum">
              <a:rPr lang="en-US">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137016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09600" y="6356351"/>
            <a:ext cx="2844800" cy="365125"/>
          </a:xfrm>
          <a:prstGeom prst="rect">
            <a:avLst/>
          </a:prstGeom>
        </p:spPr>
        <p:txBody>
          <a:bodyPr/>
          <a:lstStyle>
            <a:lvl1pPr>
              <a:defRPr>
                <a:latin typeface="Univers Light" panose="020B0403020202020204" pitchFamily="34" charset="0"/>
              </a:defRPr>
            </a:lvl1pPr>
          </a:lstStyle>
          <a:p>
            <a:fld id="{796B3FAA-9AA7-459C-AC44-EBEEE918083C}" type="datetime1">
              <a:rPr lang="en-US" smtClean="0"/>
              <a:pPr/>
              <a:t>4/18/2018</a:t>
            </a:fld>
            <a:endParaRPr lang="en-US" dirty="0"/>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lvl1pPr>
              <a:defRPr>
                <a:latin typeface="Univers Light" panose="020B0403020202020204" pitchFamily="34" charset="0"/>
              </a:defRPr>
            </a:lvl1pPr>
          </a:lstStyle>
          <a:p>
            <a:endParaRPr lang="en-US" dirty="0"/>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lvl1pPr>
              <a:defRPr>
                <a:latin typeface="Univers Light" panose="020B0403020202020204" pitchFamily="34" charset="0"/>
              </a:defRPr>
            </a:lvl1pPr>
          </a:lstStyle>
          <a:p>
            <a:fld id="{5D1FE64B-689E-42C6-912D-E1FFA196C2C8}" type="slidenum">
              <a:rPr lang="en-US" smtClean="0"/>
              <a:pPr/>
              <a:t>‹#›</a:t>
            </a:fld>
            <a:endParaRPr lang="en-US" dirty="0"/>
          </a:p>
        </p:txBody>
      </p:sp>
    </p:spTree>
    <p:extLst>
      <p:ext uri="{BB962C8B-B14F-4D97-AF65-F5344CB8AC3E}">
        <p14:creationId xmlns:p14="http://schemas.microsoft.com/office/powerpoint/2010/main" val="881552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lvl1pPr>
              <a:defRPr>
                <a:latin typeface="Univers Light" panose="020B0403020202020204" pitchFamily="34" charset="0"/>
              </a:defRPr>
            </a:lvl1pPr>
          </a:lstStyle>
          <a:p>
            <a:fld id="{1309B1B6-12AA-479F-9343-561AEC18B0E5}" type="datetime1">
              <a:rPr lang="en-US" smtClean="0"/>
              <a:pPr/>
              <a:t>4/18/2018</a:t>
            </a:fld>
            <a:endParaRPr lang="en-US" dirty="0"/>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lvl1pPr>
              <a:defRPr>
                <a:latin typeface="Univers Light" panose="020B0403020202020204" pitchFamily="34" charset="0"/>
              </a:defRPr>
            </a:lvl1pPr>
          </a:lstStyle>
          <a:p>
            <a:endParaRPr lang="en-US" dirty="0"/>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lvl1pPr>
              <a:defRPr>
                <a:latin typeface="Univers Light" panose="020B0403020202020204" pitchFamily="34" charset="0"/>
              </a:defRPr>
            </a:lvl1pPr>
          </a:lstStyle>
          <a:p>
            <a:fld id="{5D1FE64B-689E-42C6-912D-E1FFA196C2C8}" type="slidenum">
              <a:rPr lang="en-US" smtClean="0"/>
              <a:pPr/>
              <a:t>‹#›</a:t>
            </a:fld>
            <a:endParaRPr lang="en-US" dirty="0"/>
          </a:p>
        </p:txBody>
      </p:sp>
    </p:spTree>
    <p:extLst>
      <p:ext uri="{BB962C8B-B14F-4D97-AF65-F5344CB8AC3E}">
        <p14:creationId xmlns:p14="http://schemas.microsoft.com/office/powerpoint/2010/main" val="2071308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quarter" idx="10"/>
          </p:nvPr>
        </p:nvSpPr>
        <p:spPr/>
        <p:txBody>
          <a:bodyPr/>
          <a:lstStyle>
            <a:lvl1pPr>
              <a:defRPr>
                <a:latin typeface="Univers Light" panose="020B0403020202020204" pitchFamily="34" charset="0"/>
              </a:defRPr>
            </a:lvl1pPr>
          </a:lstStyle>
          <a:p>
            <a:fld id="{5E897C1D-297F-4AE6-ABD3-3B10E453CF6A}" type="datetime1">
              <a:rPr lang="en-US" smtClean="0">
                <a:solidFill>
                  <a:srgbClr val="FFFFFF"/>
                </a:solidFill>
              </a:rPr>
              <a:pPr/>
              <a:t>4/18/2018</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atin typeface="Univers Light" panose="020B0403020202020204" pitchFamily="34" charset="0"/>
              </a:defRPr>
            </a:lvl1pPr>
          </a:lstStyle>
          <a:p>
            <a:fld id="{1DAF63A2-55FF-45AE-993D-7F5AE00746FC}"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812258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quarter" idx="10"/>
          </p:nvPr>
        </p:nvSpPr>
        <p:spPr/>
        <p:txBody>
          <a:bodyPr/>
          <a:lstStyle>
            <a:lvl1pPr>
              <a:defRPr>
                <a:latin typeface="Univers Light" panose="020B0403020202020204" pitchFamily="34" charset="0"/>
              </a:defRPr>
            </a:lvl1pPr>
          </a:lstStyle>
          <a:p>
            <a:fld id="{CB7280D0-C4C4-4C53-9BD4-85072FB2495C}" type="datetime1">
              <a:rPr lang="en-US" smtClean="0">
                <a:solidFill>
                  <a:srgbClr val="FFFFFF"/>
                </a:solidFill>
              </a:rPr>
              <a:pPr/>
              <a:t>4/18/2018</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atin typeface="Univers Light" panose="020B0403020202020204" pitchFamily="34" charset="0"/>
              </a:defRPr>
            </a:lvl1pPr>
          </a:lstStyle>
          <a:p>
            <a:fld id="{64C94E88-1C23-4A38-A23A-9252F738315D}"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928970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quarter" idx="10"/>
          </p:nvPr>
        </p:nvSpPr>
        <p:spPr/>
        <p:txBody>
          <a:bodyPr/>
          <a:lstStyle>
            <a:lvl1pPr>
              <a:defRPr>
                <a:latin typeface="Univers Light" panose="020B0403020202020204" pitchFamily="34" charset="0"/>
              </a:defRPr>
            </a:lvl1pPr>
          </a:lstStyle>
          <a:p>
            <a:fld id="{851B301A-8E71-41E0-B308-119192F32D11}" type="datetime1">
              <a:rPr lang="en-US" smtClean="0">
                <a:solidFill>
                  <a:srgbClr val="FFFFFF"/>
                </a:solidFill>
              </a:rPr>
              <a:pPr/>
              <a:t>4/18/2018</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atin typeface="Univers Light" panose="020B0403020202020204" pitchFamily="34" charset="0"/>
              </a:defRPr>
            </a:lvl1pPr>
          </a:lstStyle>
          <a:p>
            <a:fld id="{66458239-D6FF-430D-AAD9-B4BC718F001C}"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457019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29791"/>
            <a:ext cx="10363200" cy="1470660"/>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986"/>
            <a:ext cx="2844800" cy="363855"/>
          </a:xfrm>
          <a:prstGeom prst="rect">
            <a:avLst/>
          </a:prstGeom>
        </p:spPr>
        <p:txBody>
          <a:bodyPr/>
          <a:lstStyle/>
          <a:p>
            <a:fld id="{06E198F5-D945-4A9D-B6D0-7BD549CE97A0}" type="datetime1">
              <a:rPr lang="en-US" smtClean="0">
                <a:solidFill>
                  <a:prstClr val="black"/>
                </a:solidFill>
              </a:rPr>
              <a:t>4/18/2018</a:t>
            </a:fld>
            <a:endParaRPr lang="en-US" dirty="0">
              <a:solidFill>
                <a:prstClr val="black"/>
              </a:solidFill>
            </a:endParaRPr>
          </a:p>
        </p:txBody>
      </p:sp>
      <p:sp>
        <p:nvSpPr>
          <p:cNvPr id="5" name="Footer Placeholder 4"/>
          <p:cNvSpPr>
            <a:spLocks noGrp="1"/>
          </p:cNvSpPr>
          <p:nvPr>
            <p:ph type="ftr" sz="quarter" idx="11"/>
          </p:nvPr>
        </p:nvSpPr>
        <p:spPr>
          <a:xfrm>
            <a:off x="4165600" y="6356986"/>
            <a:ext cx="3860800" cy="36385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8737600" y="6356986"/>
            <a:ext cx="2844800" cy="363855"/>
          </a:xfrm>
          <a:prstGeom prst="rect">
            <a:avLst/>
          </a:prstGeom>
        </p:spPr>
        <p:txBody>
          <a:bodyPr/>
          <a:lstStyle/>
          <a:p>
            <a:fld id="{543DA42F-A91E-4FB9-96FC-FB525150B2B2}"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843251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2"/>
          <p:cNvSpPr>
            <a:spLocks noGrp="1"/>
          </p:cNvSpPr>
          <p:nvPr>
            <p:ph type="sldNum" sz="quarter" idx="4"/>
          </p:nvPr>
        </p:nvSpPr>
        <p:spPr>
          <a:xfrm>
            <a:off x="4673600" y="6389256"/>
            <a:ext cx="2844800" cy="365125"/>
          </a:xfrm>
          <a:prstGeom prst="rect">
            <a:avLst/>
          </a:prstGeom>
        </p:spPr>
        <p:txBody>
          <a:bodyPr vert="horz" lIns="91440" tIns="45720" rIns="91440" bIns="45720" rtlCol="0" anchor="ctr"/>
          <a:lstStyle>
            <a:lvl1pPr algn="ctr">
              <a:defRPr sz="1600">
                <a:solidFill>
                  <a:schemeClr val="bg1"/>
                </a:solidFill>
              </a:defRPr>
            </a:lvl1pPr>
          </a:lstStyle>
          <a:p>
            <a:fld id="{7F3638D4-E752-4299-BF41-B99E3DEB8DB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487605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a:prstGeom prst="rect">
            <a:avLst/>
          </a:prstGeom>
        </p:spPr>
        <p:txBody>
          <a:bodyPr lIns="60533" tIns="30267" rIns="60533" bIns="30267"/>
          <a:lstStyle/>
          <a:p>
            <a:r>
              <a:rPr lang="en-US"/>
              <a:t>Click to edit Master title style</a:t>
            </a:r>
            <a:endParaRPr lang="en-US" dirty="0"/>
          </a:p>
        </p:txBody>
      </p:sp>
      <p:sp>
        <p:nvSpPr>
          <p:cNvPr id="3" name="Slide Number Placeholder 2"/>
          <p:cNvSpPr>
            <a:spLocks noGrp="1"/>
          </p:cNvSpPr>
          <p:nvPr>
            <p:ph type="sldNum" sz="quarter" idx="4"/>
          </p:nvPr>
        </p:nvSpPr>
        <p:spPr>
          <a:xfrm>
            <a:off x="4660203" y="6389258"/>
            <a:ext cx="2844800" cy="365125"/>
          </a:xfrm>
          <a:prstGeom prst="rect">
            <a:avLst/>
          </a:prstGeom>
        </p:spPr>
        <p:txBody>
          <a:bodyPr vert="horz" lIns="81635" tIns="40818" rIns="81635" bIns="40818" rtlCol="0" anchor="ctr"/>
          <a:lstStyle>
            <a:lvl1pPr algn="ctr">
              <a:defRPr sz="1467">
                <a:solidFill>
                  <a:schemeClr val="bg1"/>
                </a:solidFill>
              </a:defRPr>
            </a:lvl1pPr>
          </a:lstStyle>
          <a:p>
            <a:fld id="{7F3638D4-E752-4299-BF41-B99E3DEB8DB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09949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Picture 4" descr="G:\Projects\1000 COMM\1000-10517 January Town Hall PowerPoint Presentation\Layout\Art\TH Bkgd_Base_3.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17" y="0"/>
            <a:ext cx="1217696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905911" y="274639"/>
            <a:ext cx="8910244" cy="1143000"/>
          </a:xfrm>
          <a:prstGeom prst="rect">
            <a:avLst/>
          </a:prstGeom>
        </p:spPr>
        <p:txBody>
          <a:bodyPr vert="horz" lIns="91440" tIns="45720" rIns="91440" bIns="45720" rtlCol="0" anchor="ctr">
            <a:normAutofit/>
          </a:bodyPr>
          <a:lstStyle/>
          <a:p>
            <a:r>
              <a:rPr lang="en-US" dirty="0"/>
              <a:t>Title</a:t>
            </a:r>
          </a:p>
        </p:txBody>
      </p:sp>
      <p:sp>
        <p:nvSpPr>
          <p:cNvPr id="3" name="Text Placeholder 2"/>
          <p:cNvSpPr>
            <a:spLocks noGrp="1"/>
          </p:cNvSpPr>
          <p:nvPr>
            <p:ph type="body" idx="1"/>
          </p:nvPr>
        </p:nvSpPr>
        <p:spPr>
          <a:xfrm>
            <a:off x="2905913" y="1600201"/>
            <a:ext cx="8910244" cy="452596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28" name="Picture 4" descr="G:\Art_Resources\_HMSA Logo_Approved 2014\png\with Tagline\HMSA Logo_Rev_14P wTag blu inside.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5402" y="5955062"/>
            <a:ext cx="2021061" cy="543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26825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1" r:id="rId4"/>
    <p:sldLayoutId id="2147483672" r:id="rId5"/>
    <p:sldLayoutId id="2147483673" r:id="rId6"/>
  </p:sldLayoutIdLst>
  <p:hf sldNum="0"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Univers Light" panose="020B0403020202020204" pitchFamily="34" charset="0"/>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Univers Light" panose="020B0403020202020204" pitchFamily="34" charset="0"/>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Univers Light" panose="020B0403020202020204" pitchFamily="34" charset="0"/>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Univers Light" panose="020B0403020202020204" pitchFamily="34" charset="0"/>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Univers Light" panose="020B0403020202020204" pitchFamily="34"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alphaModFix amt="70000"/>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4673600" y="6389256"/>
            <a:ext cx="2844800" cy="365125"/>
          </a:xfrm>
          <a:prstGeom prst="rect">
            <a:avLst/>
          </a:prstGeom>
        </p:spPr>
        <p:txBody>
          <a:bodyPr vert="horz" lIns="91440" tIns="45720" rIns="91440" bIns="45720" rtlCol="0" anchor="ctr"/>
          <a:lstStyle>
            <a:lvl1pPr algn="ctr">
              <a:defRPr sz="1600">
                <a:solidFill>
                  <a:schemeClr val="bg1"/>
                </a:solidFill>
              </a:defRPr>
            </a:lvl1pPr>
          </a:lstStyle>
          <a:p>
            <a:fld id="{7F3638D4-E752-4299-BF41-B99E3DEB8DB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784867305"/>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Lst>
  <p:hf sldNum="0"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slide" Target="slide44.xml"/><Relationship Id="rId2" Type="http://schemas.openxmlformats.org/officeDocument/2006/relationships/notesSlide" Target="../notesSlides/notesSlide3.xml"/><Relationship Id="rId16" Type="http://schemas.openxmlformats.org/officeDocument/2006/relationships/slide" Target="slide5.xml"/><Relationship Id="rId1" Type="http://schemas.openxmlformats.org/officeDocument/2006/relationships/slideLayout" Target="../slideLayouts/slideLayout4.xml"/><Relationship Id="rId6" Type="http://schemas.openxmlformats.org/officeDocument/2006/relationships/slide" Target="slide25.xml"/><Relationship Id="rId11" Type="http://schemas.openxmlformats.org/officeDocument/2006/relationships/image" Target="../media/image8.png"/><Relationship Id="rId5" Type="http://schemas.openxmlformats.org/officeDocument/2006/relationships/image" Target="../media/image5.png"/><Relationship Id="rId15" Type="http://schemas.openxmlformats.org/officeDocument/2006/relationships/image" Target="../media/image10.png"/><Relationship Id="rId10" Type="http://schemas.openxmlformats.org/officeDocument/2006/relationships/slide" Target="slide37.xml"/><Relationship Id="rId4" Type="http://schemas.openxmlformats.org/officeDocument/2006/relationships/slide" Target="slide16.xml"/><Relationship Id="rId9" Type="http://schemas.openxmlformats.org/officeDocument/2006/relationships/image" Target="../media/image7.png"/><Relationship Id="rId14" Type="http://schemas.openxmlformats.org/officeDocument/2006/relationships/slide" Target="slide54.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quizizz.com/admin/quiz/5a82cea910c57e00200e45fd"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hyperlink" Target="https://quizizz.com/admin/quiz/5a82cea910c57e00200e45fd" TargetMode="External"/><Relationship Id="rId2" Type="http://schemas.openxmlformats.org/officeDocument/2006/relationships/notesSlide" Target="../notesSlides/notesSlide62.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63.xml.rels><?xml version="1.0" encoding="UTF-8" standalone="yes"?>
<Relationships xmlns="http://schemas.openxmlformats.org/package/2006/relationships"><Relationship Id="rId3" Type="http://schemas.openxmlformats.org/officeDocument/2006/relationships/hyperlink" Target="What%20is%20a%20Claim.pptx" TargetMode="External"/><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hyperlink" Target="https://hmsa.com/well-being/hmsa365/" TargetMode="External"/><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23296" y="2425823"/>
            <a:ext cx="6705600" cy="2123658"/>
          </a:xfrm>
          <a:prstGeom prst="rect">
            <a:avLst/>
          </a:prstGeom>
          <a:noFill/>
        </p:spPr>
        <p:txBody>
          <a:bodyPr wrap="square" rtlCol="0">
            <a:spAutoFit/>
          </a:bodyPr>
          <a:lstStyle/>
          <a:p>
            <a:r>
              <a:rPr lang="en-US" sz="4400" dirty="0">
                <a:solidFill>
                  <a:srgbClr val="0078C1"/>
                </a:solidFill>
                <a:latin typeface="+mj-lt"/>
              </a:rPr>
              <a:t>Welcome to the</a:t>
            </a:r>
          </a:p>
          <a:p>
            <a:r>
              <a:rPr lang="en-US" sz="4400" dirty="0">
                <a:solidFill>
                  <a:srgbClr val="0078C1"/>
                </a:solidFill>
                <a:latin typeface="+mj-lt"/>
              </a:rPr>
              <a:t>Claims Administration Department</a:t>
            </a:r>
          </a:p>
        </p:txBody>
      </p:sp>
    </p:spTree>
    <p:extLst>
      <p:ext uri="{BB962C8B-B14F-4D97-AF65-F5344CB8AC3E}">
        <p14:creationId xmlns:p14="http://schemas.microsoft.com/office/powerpoint/2010/main" val="24478769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Making it Better</a:t>
            </a:r>
          </a:p>
        </p:txBody>
      </p:sp>
      <p:sp>
        <p:nvSpPr>
          <p:cNvPr id="3" name="Content Placeholder 2"/>
          <p:cNvSpPr>
            <a:spLocks noGrp="1"/>
          </p:cNvSpPr>
          <p:nvPr>
            <p:ph idx="1"/>
          </p:nvPr>
        </p:nvSpPr>
        <p:spPr/>
        <p:txBody>
          <a:bodyPr>
            <a:noAutofit/>
          </a:bodyPr>
          <a:lstStyle/>
          <a:p>
            <a:pPr marL="0" indent="0">
              <a:buNone/>
            </a:pPr>
            <a:endParaRPr lang="en-US" dirty="0"/>
          </a:p>
          <a:p>
            <a:pPr marL="457200" indent="-457200">
              <a:buFont typeface="+mj-lt"/>
              <a:buAutoNum type="arabicPeriod"/>
            </a:pPr>
            <a:endParaRPr lang="en-US" dirty="0"/>
          </a:p>
          <a:p>
            <a:pPr marL="0" indent="0">
              <a:buNone/>
            </a:pPr>
            <a:r>
              <a:rPr lang="en-US" sz="2000" i="1" dirty="0">
                <a:solidFill>
                  <a:srgbClr val="FF0000"/>
                </a:solidFill>
              </a:rPr>
              <a:t>  </a:t>
            </a:r>
          </a:p>
          <a:p>
            <a:pPr marL="457200" indent="-457200">
              <a:buFont typeface="+mj-lt"/>
              <a:buAutoNum type="arabicPeriod"/>
            </a:pPr>
            <a:endParaRPr lang="en-US" dirty="0"/>
          </a:p>
          <a:p>
            <a:pPr marL="457200" indent="-457200">
              <a:buFont typeface="+mj-lt"/>
              <a:buAutoNum type="arabicPeriod"/>
            </a:pPr>
            <a:endParaRPr lang="en-US" dirty="0"/>
          </a:p>
          <a:p>
            <a:pPr marL="457200" indent="-457200">
              <a:buFont typeface="+mj-lt"/>
              <a:buAutoNum type="arabicPeriod"/>
            </a:pPr>
            <a:endParaRPr lang="en-US" dirty="0"/>
          </a:p>
        </p:txBody>
      </p:sp>
    </p:spTree>
    <p:extLst>
      <p:ext uri="{BB962C8B-B14F-4D97-AF65-F5344CB8AC3E}">
        <p14:creationId xmlns:p14="http://schemas.microsoft.com/office/powerpoint/2010/main" val="1892053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a:t>Claims Is </a:t>
            </a:r>
            <a:r>
              <a:rPr lang="en-US" sz="4400" dirty="0"/>
              <a:t>Involved</a:t>
            </a:r>
          </a:p>
        </p:txBody>
      </p:sp>
      <p:sp>
        <p:nvSpPr>
          <p:cNvPr id="3" name="Content Placeholder 2"/>
          <p:cNvSpPr>
            <a:spLocks noGrp="1"/>
          </p:cNvSpPr>
          <p:nvPr>
            <p:ph idx="1"/>
          </p:nvPr>
        </p:nvSpPr>
        <p:spPr>
          <a:xfrm>
            <a:off x="3320445" y="1614488"/>
            <a:ext cx="8081175" cy="4525963"/>
          </a:xfrm>
        </p:spPr>
        <p:txBody>
          <a:bodyPr>
            <a:normAutofit/>
          </a:bodyPr>
          <a:lstStyle/>
          <a:p>
            <a:pPr marL="0" indent="0">
              <a:buNone/>
            </a:pPr>
            <a:r>
              <a:rPr lang="en-US" sz="2400" dirty="0"/>
              <a:t>We encourage:</a:t>
            </a:r>
          </a:p>
          <a:p>
            <a:pPr marL="0" indent="0">
              <a:buNone/>
            </a:pPr>
            <a:endParaRPr lang="en-US" sz="2400" dirty="0"/>
          </a:p>
          <a:p>
            <a:r>
              <a:rPr lang="en-US" sz="2400" dirty="0"/>
              <a:t>Staff engagement in Corporate initiatives</a:t>
            </a:r>
          </a:p>
          <a:p>
            <a:endParaRPr lang="en-US" sz="2400" dirty="0"/>
          </a:p>
          <a:p>
            <a:r>
              <a:rPr lang="en-US" sz="2400" dirty="0"/>
              <a:t>Participation in Employee Wellness Programs</a:t>
            </a:r>
          </a:p>
          <a:p>
            <a:endParaRPr lang="en-US" sz="2400" dirty="0"/>
          </a:p>
          <a:p>
            <a:r>
              <a:rPr lang="en-US" sz="2400" dirty="0"/>
              <a:t>Getting involved in the community </a:t>
            </a:r>
          </a:p>
          <a:p>
            <a:endParaRPr lang="en-US" sz="2400" dirty="0"/>
          </a:p>
          <a:p>
            <a:r>
              <a:rPr lang="en-US" sz="2400" dirty="0"/>
              <a:t>Rewards for quality work</a:t>
            </a:r>
          </a:p>
          <a:p>
            <a:endParaRPr lang="en-US" sz="2400" dirty="0"/>
          </a:p>
          <a:p>
            <a:endParaRPr lang="en-US" sz="2400" dirty="0"/>
          </a:p>
          <a:p>
            <a:endParaRPr lang="en-US" sz="2400" dirty="0"/>
          </a:p>
        </p:txBody>
      </p:sp>
    </p:spTree>
    <p:extLst>
      <p:ext uri="{BB962C8B-B14F-4D97-AF65-F5344CB8AC3E}">
        <p14:creationId xmlns:p14="http://schemas.microsoft.com/office/powerpoint/2010/main" val="3836498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Employee Wellness</a:t>
            </a:r>
          </a:p>
        </p:txBody>
      </p:sp>
      <p:sp>
        <p:nvSpPr>
          <p:cNvPr id="3" name="Content Placeholder 2">
            <a:extLst>
              <a:ext uri="{FF2B5EF4-FFF2-40B4-BE49-F238E27FC236}">
                <a16:creationId xmlns:a16="http://schemas.microsoft.com/office/drawing/2014/main" id="{CDC151E2-5121-4380-9949-45564DD42135}"/>
              </a:ext>
            </a:extLst>
          </p:cNvPr>
          <p:cNvSpPr txBox="1">
            <a:spLocks/>
          </p:cNvSpPr>
          <p:nvPr/>
        </p:nvSpPr>
        <p:spPr>
          <a:xfrm>
            <a:off x="3284727" y="1643063"/>
            <a:ext cx="8152612" cy="4525963"/>
          </a:xfrm>
          <a:prstGeom prst="rect">
            <a:avLst/>
          </a:prstGeom>
        </p:spPr>
        <p:txBody>
          <a:bodyPr>
            <a:normAutofit/>
          </a:bodyPr>
          <a:lstStyle>
            <a:lvl1pPr marL="457189" indent="-457189" algn="l" defTabSz="1219170" rtl="0" eaLnBrk="1" latinLnBrk="0" hangingPunct="1">
              <a:spcBef>
                <a:spcPct val="20000"/>
              </a:spcBef>
              <a:buFont typeface="Arial" pitchFamily="34" charset="0"/>
              <a:buChar char="•"/>
              <a:defRPr sz="4267" kern="1200">
                <a:solidFill>
                  <a:schemeClr val="tx1"/>
                </a:solidFill>
                <a:latin typeface="Univers Light" panose="020B0403020202020204" pitchFamily="34" charset="0"/>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Univers Light" panose="020B0403020202020204" pitchFamily="34" charset="0"/>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Univers Light" panose="020B0403020202020204" pitchFamily="34" charset="0"/>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Univers Light" panose="020B0403020202020204" pitchFamily="34" charset="0"/>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Univers Light" panose="020B0403020202020204" pitchFamily="34"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en-US" sz="2400" dirty="0"/>
              <a:t>Sharecare</a:t>
            </a:r>
          </a:p>
          <a:p>
            <a:endParaRPr lang="en-US" sz="2400" dirty="0"/>
          </a:p>
          <a:p>
            <a:r>
              <a:rPr lang="en-US" sz="2400" dirty="0"/>
              <a:t>Lunchtime Yoga</a:t>
            </a:r>
          </a:p>
          <a:p>
            <a:endParaRPr lang="en-US" sz="2400" dirty="0"/>
          </a:p>
          <a:p>
            <a:r>
              <a:rPr lang="en-US" sz="2400" dirty="0"/>
              <a:t>Daily Challenge </a:t>
            </a:r>
          </a:p>
          <a:p>
            <a:endParaRPr lang="en-US" sz="2400" dirty="0"/>
          </a:p>
          <a:p>
            <a:r>
              <a:rPr lang="en-US" sz="2400" dirty="0"/>
              <a:t>Employee Assistance Program</a:t>
            </a:r>
          </a:p>
          <a:p>
            <a:endParaRPr lang="en-US" sz="2400" dirty="0"/>
          </a:p>
          <a:p>
            <a:endParaRPr lang="en-US" sz="2400" dirty="0"/>
          </a:p>
        </p:txBody>
      </p:sp>
    </p:spTree>
    <p:extLst>
      <p:ext uri="{BB962C8B-B14F-4D97-AF65-F5344CB8AC3E}">
        <p14:creationId xmlns:p14="http://schemas.microsoft.com/office/powerpoint/2010/main" val="28536022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Corporate Initiatives</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855606">
            <a:off x="3074437" y="2267292"/>
            <a:ext cx="3845666" cy="352900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78940">
            <a:off x="7531435" y="2182195"/>
            <a:ext cx="4191504" cy="366063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038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Community Involvement</a:t>
            </a: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651" y="2073674"/>
            <a:ext cx="2745685" cy="37147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99143" y="1894817"/>
            <a:ext cx="3248957" cy="183017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5644" y="1683149"/>
            <a:ext cx="3433499" cy="449580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Lst>
        </p:spPr>
      </p:pic>
      <p:pic>
        <p:nvPicPr>
          <p:cNvPr id="9" name="Picture Placeholder 4"/>
          <p:cNvPicPr>
            <a:picLocks noChangeAspect="1"/>
          </p:cNvPicPr>
          <p:nvPr/>
        </p:nvPicPr>
        <p:blipFill>
          <a:blip r:embed="rId6" cstate="print">
            <a:extLst>
              <a:ext uri="{28A0092B-C50C-407E-A947-70E740481C1C}">
                <a14:useLocalDpi xmlns:a14="http://schemas.microsoft.com/office/drawing/2010/main" val="0"/>
              </a:ext>
            </a:extLst>
          </a:blip>
          <a:srcRect l="6913" r="6913"/>
          <a:stretch>
            <a:fillRect/>
          </a:stretch>
        </p:blipFill>
        <p:spPr>
          <a:xfrm>
            <a:off x="8986983" y="3900683"/>
            <a:ext cx="2873276" cy="2154957"/>
          </a:xfrm>
          <a:prstGeom prst="rect">
            <a:avLst/>
          </a:prstGeom>
          <a:ln>
            <a:noFill/>
          </a:ln>
          <a:effectLst>
            <a:softEdge rad="112500"/>
          </a:effectLst>
        </p:spPr>
      </p:pic>
    </p:spTree>
    <p:extLst>
      <p:ext uri="{BB962C8B-B14F-4D97-AF65-F5344CB8AC3E}">
        <p14:creationId xmlns:p14="http://schemas.microsoft.com/office/powerpoint/2010/main" val="2128155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Picture Placeholder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5364885" y="1304513"/>
            <a:ext cx="3450765" cy="2588074"/>
          </a:xfrm>
          <a:prstGeom prst="rect">
            <a:avLst/>
          </a:prstGeom>
          <a:ln>
            <a:noFill/>
          </a:ln>
          <a:effectLst>
            <a:softEdge rad="112500"/>
          </a:effectLst>
        </p:spPr>
      </p:pic>
      <p:sp>
        <p:nvSpPr>
          <p:cNvPr id="2" name="Title 1"/>
          <p:cNvSpPr>
            <a:spLocks noGrp="1"/>
          </p:cNvSpPr>
          <p:nvPr>
            <p:ph type="title"/>
          </p:nvPr>
        </p:nvSpPr>
        <p:spPr/>
        <p:txBody>
          <a:bodyPr>
            <a:normAutofit/>
          </a:bodyPr>
          <a:lstStyle/>
          <a:p>
            <a:r>
              <a:rPr lang="en-US" sz="4400" dirty="0"/>
              <a:t>Team Building &amp; Appreciation</a:t>
            </a:r>
          </a:p>
        </p:txBody>
      </p:sp>
      <p:pic>
        <p:nvPicPr>
          <p:cNvPr id="9" name="Picture 8" descr="C:\Users\HM15334\AppData\Local\Microsoft\Windows\Temporary Internet Files\Content.Word\IMG_5271.jpg"/>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2650784" y="1485538"/>
            <a:ext cx="2988734" cy="2439468"/>
          </a:xfrm>
          <a:prstGeom prst="rect">
            <a:avLst/>
          </a:prstGeom>
          <a:ln>
            <a:noFill/>
          </a:ln>
          <a:effectLst>
            <a:softEdge rad="112500"/>
          </a:effectLst>
        </p:spPr>
      </p:pic>
      <p:pic>
        <p:nvPicPr>
          <p:cNvPr id="13" name="Picture Placeholder 6"/>
          <p:cNvPicPr>
            <a:picLocks noChangeAspect="1"/>
          </p:cNvPicPr>
          <p:nvPr/>
        </p:nvPicPr>
        <p:blipFill>
          <a:blip r:embed="rId5" cstate="print">
            <a:extLst>
              <a:ext uri="{28A0092B-C50C-407E-A947-70E740481C1C}">
                <a14:useLocalDpi xmlns:a14="http://schemas.microsoft.com/office/drawing/2010/main" val="0"/>
              </a:ext>
            </a:extLst>
          </a:blip>
          <a:srcRect t="2265" b="2265"/>
          <a:stretch>
            <a:fillRect/>
          </a:stretch>
        </p:blipFill>
        <p:spPr>
          <a:xfrm rot="21287660">
            <a:off x="2825645" y="4475875"/>
            <a:ext cx="2106227" cy="1579670"/>
          </a:xfrm>
          <a:prstGeom prst="rect">
            <a:avLst/>
          </a:prstGeom>
          <a:ln>
            <a:noFill/>
          </a:ln>
          <a:effectLst>
            <a:softEdge rad="112500"/>
          </a:effectLst>
        </p:spPr>
      </p:pic>
      <p:pic>
        <p:nvPicPr>
          <p:cNvPr id="12" name="Picture 11" descr="C:\Users\HM15334\AppData\Local\Microsoft\Windows\Temporary Internet Files\Content.Word\IMG_5272.jpg"/>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8620072" y="1515706"/>
            <a:ext cx="3276601" cy="2667000"/>
          </a:xfrm>
          <a:prstGeom prst="rect">
            <a:avLst/>
          </a:prstGeom>
          <a:ln>
            <a:noFill/>
          </a:ln>
          <a:effectLst>
            <a:softEdge rad="112500"/>
          </a:effectLst>
        </p:spPr>
      </p:pic>
      <p:pic>
        <p:nvPicPr>
          <p:cNvPr id="8" name="Picture Placeholder 5"/>
          <p:cNvPicPr>
            <a:picLocks noChangeAspect="1"/>
          </p:cNvPicPr>
          <p:nvPr/>
        </p:nvPicPr>
        <p:blipFill>
          <a:blip r:embed="rId7" cstate="print">
            <a:extLst>
              <a:ext uri="{28A0092B-C50C-407E-A947-70E740481C1C}">
                <a14:useLocalDpi xmlns:a14="http://schemas.microsoft.com/office/drawing/2010/main" val="0"/>
              </a:ext>
            </a:extLst>
          </a:blip>
          <a:srcRect t="13776" b="13776"/>
          <a:stretch>
            <a:fillRect/>
          </a:stretch>
        </p:blipFill>
        <p:spPr>
          <a:xfrm>
            <a:off x="4999192" y="3917210"/>
            <a:ext cx="4119059" cy="2697003"/>
          </a:xfrm>
          <a:prstGeom prst="rect">
            <a:avLst/>
          </a:prstGeom>
          <a:ln>
            <a:noFill/>
          </a:ln>
          <a:effectLst>
            <a:softEdge rad="112500"/>
          </a:effectLst>
        </p:spPr>
      </p:pic>
    </p:spTree>
    <p:extLst>
      <p:ext uri="{BB962C8B-B14F-4D97-AF65-F5344CB8AC3E}">
        <p14:creationId xmlns:p14="http://schemas.microsoft.com/office/powerpoint/2010/main" val="23677550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744115" y="2551837"/>
            <a:ext cx="5276436" cy="1754326"/>
          </a:xfrm>
          <a:prstGeom prst="rect">
            <a:avLst/>
          </a:prstGeom>
          <a:noFill/>
        </p:spPr>
        <p:txBody>
          <a:bodyPr wrap="square" rtlCol="0">
            <a:spAutoFit/>
          </a:bodyPr>
          <a:lstStyle/>
          <a:p>
            <a:r>
              <a:rPr lang="en-US" sz="5400" dirty="0">
                <a:latin typeface="Univers Light" panose="020B0403020202020204" pitchFamily="34" charset="0"/>
              </a:rPr>
              <a:t>MANAGEMENT TEAM</a:t>
            </a:r>
          </a:p>
        </p:txBody>
      </p:sp>
      <p:pic>
        <p:nvPicPr>
          <p:cNvPr id="2" name="Picture 1">
            <a:extLst>
              <a:ext uri="{FF2B5EF4-FFF2-40B4-BE49-F238E27FC236}">
                <a16:creationId xmlns:a16="http://schemas.microsoft.com/office/drawing/2014/main" id="{CA827438-6781-4E57-A6C3-17A2C8EF8683}"/>
              </a:ext>
            </a:extLst>
          </p:cNvPr>
          <p:cNvPicPr>
            <a:picLocks noChangeAspect="1"/>
          </p:cNvPicPr>
          <p:nvPr/>
        </p:nvPicPr>
        <p:blipFill>
          <a:blip r:embed="rId3"/>
          <a:stretch>
            <a:fillRect/>
          </a:stretch>
        </p:blipFill>
        <p:spPr>
          <a:xfrm>
            <a:off x="3191289" y="1828800"/>
            <a:ext cx="3200400" cy="3200400"/>
          </a:xfrm>
          <a:prstGeom prst="rect">
            <a:avLst/>
          </a:prstGeom>
        </p:spPr>
      </p:pic>
    </p:spTree>
    <p:extLst>
      <p:ext uri="{BB962C8B-B14F-4D97-AF65-F5344CB8AC3E}">
        <p14:creationId xmlns:p14="http://schemas.microsoft.com/office/powerpoint/2010/main" val="26522092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latin typeface="+mj-lt"/>
              </a:rPr>
              <a:t>Myra’s Message</a:t>
            </a:r>
          </a:p>
        </p:txBody>
      </p:sp>
      <p:sp>
        <p:nvSpPr>
          <p:cNvPr id="4" name="Content Placeholder 3"/>
          <p:cNvSpPr>
            <a:spLocks noGrp="1"/>
          </p:cNvSpPr>
          <p:nvPr>
            <p:ph sz="half" idx="2"/>
          </p:nvPr>
        </p:nvSpPr>
        <p:spPr>
          <a:xfrm>
            <a:off x="6565776" y="2461951"/>
            <a:ext cx="4800600" cy="2768600"/>
          </a:xfrm>
        </p:spPr>
        <p:txBody>
          <a:bodyPr>
            <a:normAutofit lnSpcReduction="10000"/>
          </a:bodyPr>
          <a:lstStyle/>
          <a:p>
            <a:pPr marL="0" indent="0">
              <a:buNone/>
            </a:pPr>
            <a:r>
              <a:rPr lang="en-US" sz="2400" dirty="0"/>
              <a:t>“Claims is the heart and soul of HMSA. The knowledge and experience you earn here can take you a long ways in the company.  Be proud of your decision to join the Claims team.  And, thank you for choosing HMSA as your employer.”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7776" y="1865051"/>
            <a:ext cx="2286000" cy="4218038"/>
          </a:xfrm>
          <a:prstGeom prst="rect">
            <a:avLst/>
          </a:prstGeom>
        </p:spPr>
      </p:pic>
    </p:spTree>
    <p:extLst>
      <p:ext uri="{BB962C8B-B14F-4D97-AF65-F5344CB8AC3E}">
        <p14:creationId xmlns:p14="http://schemas.microsoft.com/office/powerpoint/2010/main" val="654074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latin typeface="+mj-lt"/>
              </a:rPr>
              <a:t>Your Claims Management Team</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3010" y="2357711"/>
            <a:ext cx="1476191" cy="2752381"/>
          </a:xfrm>
          <a:prstGeom prst="rect">
            <a:avLst/>
          </a:prstGeom>
        </p:spPr>
      </p:pic>
      <p:sp>
        <p:nvSpPr>
          <p:cNvPr id="3" name="TextBox 2"/>
          <p:cNvSpPr txBox="1"/>
          <p:nvPr/>
        </p:nvSpPr>
        <p:spPr>
          <a:xfrm>
            <a:off x="5410200" y="1866900"/>
            <a:ext cx="5918200" cy="4801314"/>
          </a:xfrm>
          <a:prstGeom prst="rect">
            <a:avLst/>
          </a:prstGeom>
          <a:noFill/>
        </p:spPr>
        <p:txBody>
          <a:bodyPr wrap="square" rtlCol="0">
            <a:spAutoFit/>
          </a:bodyPr>
          <a:lstStyle/>
          <a:p>
            <a:r>
              <a:rPr lang="en-US" dirty="0">
                <a:latin typeface="Univers Light" panose="020B0403020202020204" pitchFamily="34" charset="0"/>
              </a:rPr>
              <a:t>A welcome from Traci:</a:t>
            </a:r>
          </a:p>
          <a:p>
            <a:endParaRPr lang="en-US" dirty="0">
              <a:latin typeface="Univers Light" panose="020B0403020202020204" pitchFamily="34" charset="0"/>
            </a:endParaRPr>
          </a:p>
          <a:p>
            <a:r>
              <a:rPr lang="en-US" dirty="0">
                <a:latin typeface="Univers Light" panose="020B0403020202020204" pitchFamily="34" charset="0"/>
              </a:rPr>
              <a:t>Welcome to our Claims Administration family.  The work that we are responsible for is one of the, if not </a:t>
            </a:r>
            <a:r>
              <a:rPr lang="en-US" u="sng" dirty="0">
                <a:latin typeface="Univers Light" panose="020B0403020202020204" pitchFamily="34" charset="0"/>
              </a:rPr>
              <a:t>the</a:t>
            </a:r>
            <a:r>
              <a:rPr lang="en-US" dirty="0">
                <a:latin typeface="Univers Light" panose="020B0403020202020204" pitchFamily="34" charset="0"/>
              </a:rPr>
              <a:t> most, impactful services HMSA performs for our consumers.  Please keep this in mind every day, as no task, claim or inquiry is too small or insignificant. I learn something new every day, even after 16 years of working in claims departments, 10 of which have been here.  As a new member of our team, and possibly brand new to the health care industry, you may have some fresh ideas or perspectives on how we can improve.  If you ever want to share your feedback, have any questions, or even want to chat about either of my two favorite topics, animals or cooking,  my “door” is always open!</a:t>
            </a:r>
          </a:p>
          <a:p>
            <a:endParaRPr lang="en-US" dirty="0">
              <a:latin typeface="Univers Light" panose="020B0403020202020204" pitchFamily="34" charset="0"/>
            </a:endParaRPr>
          </a:p>
        </p:txBody>
      </p:sp>
    </p:spTree>
    <p:extLst>
      <p:ext uri="{BB962C8B-B14F-4D97-AF65-F5344CB8AC3E}">
        <p14:creationId xmlns:p14="http://schemas.microsoft.com/office/powerpoint/2010/main" val="2813660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latin typeface="+mj-lt"/>
              </a:rPr>
              <a:t>Your Claims Management Team</a:t>
            </a:r>
          </a:p>
        </p:txBody>
      </p:sp>
      <p:sp>
        <p:nvSpPr>
          <p:cNvPr id="12" name="TextBox 11">
            <a:extLst>
              <a:ext uri="{FF2B5EF4-FFF2-40B4-BE49-F238E27FC236}">
                <a16:creationId xmlns:a16="http://schemas.microsoft.com/office/drawing/2014/main" id="{9314A49B-DC09-45C9-AC7B-9FA433ECD75C}"/>
              </a:ext>
            </a:extLst>
          </p:cNvPr>
          <p:cNvSpPr txBox="1"/>
          <p:nvPr/>
        </p:nvSpPr>
        <p:spPr>
          <a:xfrm>
            <a:off x="5562600" y="1956939"/>
            <a:ext cx="5410200" cy="34163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rPr>
              <a:t>A welcome from Keith: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rPr>
              <a:t>“Welcome to Claims and than you for choosing us!  It’s the one department in HMSA where you’ll never know everything there is to know, no matter how long you’ve been here.  So the key is learning to be comfortable with what you don’t know and embracing the challenge of learning something never every single day.  Always remember that there’s a real person behind every single claim that we handle who could be your family, friend or neighbor.”</a:t>
            </a:r>
          </a:p>
        </p:txBody>
      </p:sp>
      <p:pic>
        <p:nvPicPr>
          <p:cNvPr id="17" name="Picture 16" descr="Keith Inouy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3010" y="2327004"/>
            <a:ext cx="1476191" cy="2676191"/>
          </a:xfrm>
          <a:prstGeom prst="rect">
            <a:avLst/>
          </a:prstGeom>
        </p:spPr>
      </p:pic>
    </p:spTree>
    <p:extLst>
      <p:ext uri="{BB962C8B-B14F-4D97-AF65-F5344CB8AC3E}">
        <p14:creationId xmlns:p14="http://schemas.microsoft.com/office/powerpoint/2010/main" val="376789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Onboarding Goals</a:t>
            </a:r>
          </a:p>
        </p:txBody>
      </p:sp>
      <p:sp>
        <p:nvSpPr>
          <p:cNvPr id="3" name="Content Placeholder 2"/>
          <p:cNvSpPr>
            <a:spLocks noGrp="1"/>
          </p:cNvSpPr>
          <p:nvPr>
            <p:ph idx="1"/>
          </p:nvPr>
        </p:nvSpPr>
        <p:spPr/>
        <p:txBody>
          <a:bodyPr>
            <a:noAutofit/>
          </a:bodyPr>
          <a:lstStyle/>
          <a:p>
            <a:pPr marL="0" indent="0">
              <a:buNone/>
            </a:pPr>
            <a:endParaRPr lang="en-US" dirty="0"/>
          </a:p>
          <a:p>
            <a:r>
              <a:rPr lang="en-US" sz="2400" dirty="0"/>
              <a:t>Welcome you to the Claims Department</a:t>
            </a:r>
          </a:p>
          <a:p>
            <a:endParaRPr lang="en-US" sz="2400" dirty="0"/>
          </a:p>
          <a:p>
            <a:r>
              <a:rPr lang="en-US" sz="2400" dirty="0"/>
              <a:t>Introduce you to the Management Team</a:t>
            </a:r>
          </a:p>
          <a:p>
            <a:endParaRPr lang="en-US" sz="2400" dirty="0"/>
          </a:p>
          <a:p>
            <a:r>
              <a:rPr lang="en-US" sz="2400" dirty="0"/>
              <a:t>Provide a high-level overview of claims department functions</a:t>
            </a:r>
          </a:p>
          <a:p>
            <a:pPr marL="0" indent="0">
              <a:buNone/>
            </a:pPr>
            <a:endParaRPr lang="en-US" sz="2400" dirty="0"/>
          </a:p>
          <a:p>
            <a:pPr marL="0" indent="0">
              <a:buNone/>
            </a:pPr>
            <a:endParaRPr lang="en-US" dirty="0"/>
          </a:p>
          <a:p>
            <a:pPr marL="457200" indent="-457200">
              <a:buFont typeface="+mj-lt"/>
              <a:buAutoNum type="arabicPeriod"/>
            </a:pPr>
            <a:endParaRPr lang="en-US" dirty="0"/>
          </a:p>
          <a:p>
            <a:pPr marL="0" indent="0">
              <a:buNone/>
            </a:pPr>
            <a:r>
              <a:rPr lang="en-US" sz="2000" i="1" dirty="0">
                <a:solidFill>
                  <a:srgbClr val="FF0000"/>
                </a:solidFill>
              </a:rPr>
              <a:t>  </a:t>
            </a:r>
          </a:p>
          <a:p>
            <a:pPr marL="457200" indent="-457200">
              <a:buFont typeface="+mj-lt"/>
              <a:buAutoNum type="arabicPeriod"/>
            </a:pPr>
            <a:endParaRPr lang="en-US" dirty="0"/>
          </a:p>
          <a:p>
            <a:pPr marL="457200" indent="-457200">
              <a:buFont typeface="+mj-lt"/>
              <a:buAutoNum type="arabicPeriod"/>
            </a:pPr>
            <a:endParaRPr lang="en-US" dirty="0"/>
          </a:p>
          <a:p>
            <a:pPr marL="457200" indent="-457200">
              <a:buFont typeface="+mj-lt"/>
              <a:buAutoNum type="arabicPeriod"/>
            </a:pPr>
            <a:endParaRPr lang="en-US" dirty="0"/>
          </a:p>
        </p:txBody>
      </p:sp>
    </p:spTree>
    <p:extLst>
      <p:ext uri="{BB962C8B-B14F-4D97-AF65-F5344CB8AC3E}">
        <p14:creationId xmlns:p14="http://schemas.microsoft.com/office/powerpoint/2010/main" val="4292295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latin typeface="+mj-lt"/>
              </a:rPr>
              <a:t>Your Claims Management Team</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5712" y="2327004"/>
            <a:ext cx="1466667" cy="2742857"/>
          </a:xfrm>
          <a:prstGeom prst="rect">
            <a:avLst/>
          </a:prstGeom>
        </p:spPr>
      </p:pic>
      <p:sp>
        <p:nvSpPr>
          <p:cNvPr id="3" name="TextBox 2"/>
          <p:cNvSpPr txBox="1"/>
          <p:nvPr/>
        </p:nvSpPr>
        <p:spPr>
          <a:xfrm>
            <a:off x="5388427" y="1845129"/>
            <a:ext cx="6433457" cy="3416320"/>
          </a:xfrm>
          <a:prstGeom prst="rect">
            <a:avLst/>
          </a:prstGeom>
          <a:noFill/>
        </p:spPr>
        <p:txBody>
          <a:bodyPr wrap="square" rtlCol="0">
            <a:spAutoFit/>
          </a:bodyPr>
          <a:lstStyle/>
          <a:p>
            <a:r>
              <a:rPr lang="en-US" dirty="0">
                <a:latin typeface="Univers Light" panose="020B0403020202020204" pitchFamily="34" charset="0"/>
              </a:rPr>
              <a:t>A Welcome from David:</a:t>
            </a:r>
          </a:p>
          <a:p>
            <a:endParaRPr lang="en-US" dirty="0">
              <a:latin typeface="Univers Light" panose="020B0403020202020204" pitchFamily="34" charset="0"/>
            </a:endParaRPr>
          </a:p>
          <a:p>
            <a:r>
              <a:rPr lang="en-US" dirty="0">
                <a:latin typeface="Univers Light" panose="020B0403020202020204" pitchFamily="34" charset="0"/>
              </a:rPr>
              <a:t>Welcome to the Claims Department!  I’ve been a part of this team for the past 10 years and I love it!  I love it because I understand how my work impacts our community.  I love it because the work itself is challenging and I have to improve myself to keep up with the standards.  My hope is that you will be passionate about your work too - if not in the position you have currently, then in one of the positions we have within our Claims Department.  We want to accomplish great things so we need great people to make it happen.  Thank you for joining our team!</a:t>
            </a:r>
          </a:p>
        </p:txBody>
      </p:sp>
    </p:spTree>
    <p:extLst>
      <p:ext uri="{BB962C8B-B14F-4D97-AF65-F5344CB8AC3E}">
        <p14:creationId xmlns:p14="http://schemas.microsoft.com/office/powerpoint/2010/main" val="1105572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9743" y="2329565"/>
            <a:ext cx="1466667" cy="2761905"/>
          </a:xfrm>
          <a:prstGeom prst="rect">
            <a:avLst/>
          </a:prstGeom>
        </p:spPr>
      </p:pic>
      <p:sp>
        <p:nvSpPr>
          <p:cNvPr id="2" name="Title 1"/>
          <p:cNvSpPr>
            <a:spLocks noGrp="1"/>
          </p:cNvSpPr>
          <p:nvPr>
            <p:ph type="title"/>
          </p:nvPr>
        </p:nvSpPr>
        <p:spPr/>
        <p:txBody>
          <a:bodyPr>
            <a:normAutofit/>
          </a:bodyPr>
          <a:lstStyle/>
          <a:p>
            <a:r>
              <a:rPr lang="en-US" sz="4400" dirty="0">
                <a:latin typeface="+mj-lt"/>
              </a:rPr>
              <a:t>Your Claims Management Team</a:t>
            </a:r>
          </a:p>
        </p:txBody>
      </p:sp>
      <p:sp>
        <p:nvSpPr>
          <p:cNvPr id="17" name="TextBox 16">
            <a:extLst>
              <a:ext uri="{FF2B5EF4-FFF2-40B4-BE49-F238E27FC236}">
                <a16:creationId xmlns:a16="http://schemas.microsoft.com/office/drawing/2014/main" id="{FCF237D8-D6B4-4698-96D9-9EE7EC57DC9C}"/>
              </a:ext>
            </a:extLst>
          </p:cNvPr>
          <p:cNvSpPr txBox="1"/>
          <p:nvPr/>
        </p:nvSpPr>
        <p:spPr>
          <a:xfrm>
            <a:off x="5575300" y="1863857"/>
            <a:ext cx="5715000"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rPr>
              <a:t>A welcome from Nam: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rPr>
              <a:t>The Claims Administration team works together everyday to make HMSA the choice for our members.  As someone with seven years experience at HMSA, I have come to learn that we have a great responsibility -- and a direct and powerful impact to sustaining HMSA's brand through the relationships that make a positive difference in the health of our members.  This means ever one of us upholding the highest standards in our actions and being personally accountable for delivering on our commitment to advancing the health and well-being of Hawaii.  I look forward to you joining us on this journey!</a:t>
            </a:r>
          </a:p>
        </p:txBody>
      </p:sp>
    </p:spTree>
    <p:extLst>
      <p:ext uri="{BB962C8B-B14F-4D97-AF65-F5344CB8AC3E}">
        <p14:creationId xmlns:p14="http://schemas.microsoft.com/office/powerpoint/2010/main" val="191447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latin typeface="+mj-lt"/>
              </a:rPr>
              <a:t>Your Claims Management Team</a:t>
            </a:r>
          </a:p>
        </p:txBody>
      </p:sp>
      <p:pic>
        <p:nvPicPr>
          <p:cNvPr id="4" name="Picture 3">
            <a:extLst>
              <a:ext uri="{FF2B5EF4-FFF2-40B4-BE49-F238E27FC236}">
                <a16:creationId xmlns:a16="http://schemas.microsoft.com/office/drawing/2014/main" id="{AFA4D363-DD44-44BB-9681-D1DB0E5D75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6291" y="2341936"/>
            <a:ext cx="1495238" cy="2800000"/>
          </a:xfrm>
          <a:prstGeom prst="rect">
            <a:avLst/>
          </a:prstGeom>
        </p:spPr>
      </p:pic>
      <p:sp>
        <p:nvSpPr>
          <p:cNvPr id="5" name="TextBox 4">
            <a:extLst>
              <a:ext uri="{FF2B5EF4-FFF2-40B4-BE49-F238E27FC236}">
                <a16:creationId xmlns:a16="http://schemas.microsoft.com/office/drawing/2014/main" id="{A77D391A-8454-44D5-82C1-0E9F9533C1E0}"/>
              </a:ext>
            </a:extLst>
          </p:cNvPr>
          <p:cNvSpPr txBox="1"/>
          <p:nvPr/>
        </p:nvSpPr>
        <p:spPr>
          <a:xfrm>
            <a:off x="5638800" y="1987280"/>
            <a:ext cx="5029200"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rPr>
              <a:t>A welcome from Jenell: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rPr>
              <a:t>“I’ve worked in the Claims Industry for over 30 years.  I’ve worked with all types of claims including Medicaid, vision, drug and dental through various claims systems.  Though I may know a lot about the history of healthcare, I still find myself learning something new on most days.  Claims has NEVER been boring!”</a:t>
            </a:r>
          </a:p>
        </p:txBody>
      </p:sp>
    </p:spTree>
    <p:extLst>
      <p:ext uri="{BB962C8B-B14F-4D97-AF65-F5344CB8AC3E}">
        <p14:creationId xmlns:p14="http://schemas.microsoft.com/office/powerpoint/2010/main" val="3598543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latin typeface="+mj-lt"/>
              </a:rPr>
              <a:t>Your Claims Management Team</a:t>
            </a:r>
          </a:p>
        </p:txBody>
      </p:sp>
      <p:pic>
        <p:nvPicPr>
          <p:cNvPr id="5" name="Picture 4">
            <a:extLst>
              <a:ext uri="{FF2B5EF4-FFF2-40B4-BE49-F238E27FC236}">
                <a16:creationId xmlns:a16="http://schemas.microsoft.com/office/drawing/2014/main" id="{7C40C572-2D45-4A93-A6FD-6F38ED5EB9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3009" y="2317480"/>
            <a:ext cx="1504762" cy="2752381"/>
          </a:xfrm>
          <a:prstGeom prst="rect">
            <a:avLst/>
          </a:prstGeom>
        </p:spPr>
      </p:pic>
      <p:sp>
        <p:nvSpPr>
          <p:cNvPr id="6" name="TextBox 5">
            <a:extLst>
              <a:ext uri="{FF2B5EF4-FFF2-40B4-BE49-F238E27FC236}">
                <a16:creationId xmlns:a16="http://schemas.microsoft.com/office/drawing/2014/main" id="{684FF91E-7389-4A4D-A2F4-B4E5BE0BD4A0}"/>
              </a:ext>
            </a:extLst>
          </p:cNvPr>
          <p:cNvSpPr txBox="1"/>
          <p:nvPr/>
        </p:nvSpPr>
        <p:spPr>
          <a:xfrm>
            <a:off x="5631141" y="1981172"/>
            <a:ext cx="5715000"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rPr>
              <a:t>A welcome from </a:t>
            </a:r>
            <a:r>
              <a:rPr lang="en-US" noProof="0" dirty="0">
                <a:solidFill>
                  <a:prstClr val="black"/>
                </a:solidFill>
                <a:latin typeface="Univers Light" panose="020B0403020202020204" pitchFamily="34" charset="0"/>
              </a:rPr>
              <a:t>Iwi</a:t>
            </a:r>
            <a:r>
              <a:rPr lang="en-US" dirty="0">
                <a:solidFill>
                  <a:prstClr val="black"/>
                </a:solidFill>
                <a:latin typeface="Univers Light" panose="020B0403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Univers Light" panose="020B0403020202020204" pitchFamily="34" charset="0"/>
              </a:rPr>
              <a:t>Welcome to the Claims Team and thank you for choosing HMSA.  I’ve had the pleasure of being part of the HMSA Team since 2002.  I started in the Customer Relations department as a Customer Service Representative and eventually moved into the departments Team Coordinator position.  After being in Customer Relations for 6 years, I joined the Claims Team as a Business specialist in the Adjustment unit.  After 6 years in that position I then became the supervisor of the Adjustment unit, in 2014.  I’m very appreciative of the opportunities that HMSA has given me over the years and have enjoyed every moment.</a:t>
            </a:r>
            <a:endPar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endParaRPr>
          </a:p>
        </p:txBody>
      </p:sp>
    </p:spTree>
    <p:extLst>
      <p:ext uri="{BB962C8B-B14F-4D97-AF65-F5344CB8AC3E}">
        <p14:creationId xmlns:p14="http://schemas.microsoft.com/office/powerpoint/2010/main" val="1678655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latin typeface="+mj-lt"/>
              </a:rPr>
              <a:t>Your Claims Management Team</a:t>
            </a:r>
          </a:p>
        </p:txBody>
      </p:sp>
      <p:pic>
        <p:nvPicPr>
          <p:cNvPr id="3" name="Picture 2">
            <a:extLst>
              <a:ext uri="{FF2B5EF4-FFF2-40B4-BE49-F238E27FC236}">
                <a16:creationId xmlns:a16="http://schemas.microsoft.com/office/drawing/2014/main" id="{183F5A40-4E21-4F57-A886-90A8D54C31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533" y="2362621"/>
            <a:ext cx="1495238" cy="2838095"/>
          </a:xfrm>
          <a:prstGeom prst="rect">
            <a:avLst/>
          </a:prstGeom>
        </p:spPr>
      </p:pic>
      <p:sp>
        <p:nvSpPr>
          <p:cNvPr id="4" name="TextBox 3">
            <a:extLst>
              <a:ext uri="{FF2B5EF4-FFF2-40B4-BE49-F238E27FC236}">
                <a16:creationId xmlns:a16="http://schemas.microsoft.com/office/drawing/2014/main" id="{9556DEC0-D185-44D4-824F-EA18461D54A2}"/>
              </a:ext>
            </a:extLst>
          </p:cNvPr>
          <p:cNvSpPr txBox="1"/>
          <p:nvPr/>
        </p:nvSpPr>
        <p:spPr>
          <a:xfrm>
            <a:off x="5600700" y="2023547"/>
            <a:ext cx="5715000"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rPr>
              <a:t>A welcome from </a:t>
            </a:r>
            <a:r>
              <a:rPr lang="en-US" dirty="0">
                <a:solidFill>
                  <a:prstClr val="black"/>
                </a:solidFill>
                <a:latin typeface="Univers Light" panose="020B0403020202020204" pitchFamily="34" charset="0"/>
              </a:rPr>
              <a:t>Shannan: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Univers Light" panose="020B0403020202020204" pitchFamily="34" charset="0"/>
              </a:rPr>
              <a:t>Aloha and welcome to Claims </a:t>
            </a:r>
            <a:r>
              <a:rPr lang="en-US" dirty="0" err="1">
                <a:solidFill>
                  <a:prstClr val="black"/>
                </a:solidFill>
                <a:latin typeface="Univers Light" panose="020B0403020202020204" pitchFamily="34" charset="0"/>
              </a:rPr>
              <a:t>Ohana</a:t>
            </a:r>
            <a:r>
              <a:rPr lang="en-US" dirty="0">
                <a:solidFill>
                  <a:prstClr val="black"/>
                </a:solidFill>
                <a:latin typeface="Univers Light" panose="020B0403020202020204" pitchFamily="34" charset="0"/>
              </a:rPr>
              <a:t>!  We care deeply about our community and are committed to exceeding customer expectations.  Our many years of combined experience and shared sense of responsibility makes our department specials.  Your journey with us starts today!</a:t>
            </a:r>
            <a:endPar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endParaRPr>
          </a:p>
        </p:txBody>
      </p:sp>
    </p:spTree>
    <p:extLst>
      <p:ext uri="{BB962C8B-B14F-4D97-AF65-F5344CB8AC3E}">
        <p14:creationId xmlns:p14="http://schemas.microsoft.com/office/powerpoint/2010/main" val="4011211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334539" y="2551837"/>
            <a:ext cx="5703581" cy="1754326"/>
          </a:xfrm>
          <a:prstGeom prst="rect">
            <a:avLst/>
          </a:prstGeom>
          <a:noFill/>
        </p:spPr>
        <p:txBody>
          <a:bodyPr wrap="square" rtlCol="0">
            <a:spAutoFit/>
          </a:bodyPr>
          <a:lstStyle/>
          <a:p>
            <a:r>
              <a:rPr lang="en-US" sz="5400" dirty="0">
                <a:latin typeface="Univers Light" panose="020B0403020202020204" pitchFamily="34" charset="0"/>
              </a:rPr>
              <a:t>NUMBERS AND FUNCTIONS</a:t>
            </a:r>
          </a:p>
        </p:txBody>
      </p:sp>
      <p:pic>
        <p:nvPicPr>
          <p:cNvPr id="2" name="Picture 1">
            <a:extLst>
              <a:ext uri="{FF2B5EF4-FFF2-40B4-BE49-F238E27FC236}">
                <a16:creationId xmlns:a16="http://schemas.microsoft.com/office/drawing/2014/main" id="{F5B2A16A-AD50-43A2-96F3-EFC33ED2DEC0}"/>
              </a:ext>
            </a:extLst>
          </p:cNvPr>
          <p:cNvPicPr>
            <a:picLocks/>
          </p:cNvPicPr>
          <p:nvPr/>
        </p:nvPicPr>
        <p:blipFill>
          <a:blip r:embed="rId3"/>
          <a:stretch>
            <a:fillRect/>
          </a:stretch>
        </p:blipFill>
        <p:spPr>
          <a:xfrm>
            <a:off x="2914650" y="1524000"/>
            <a:ext cx="3810000" cy="3810000"/>
          </a:xfrm>
          <a:prstGeom prst="rect">
            <a:avLst/>
          </a:prstGeom>
        </p:spPr>
      </p:pic>
    </p:spTree>
    <p:extLst>
      <p:ext uri="{BB962C8B-B14F-4D97-AF65-F5344CB8AC3E}">
        <p14:creationId xmlns:p14="http://schemas.microsoft.com/office/powerpoint/2010/main" val="33502579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HMSA by the Numbers - 2017</a:t>
            </a:r>
          </a:p>
        </p:txBody>
      </p:sp>
      <p:sp>
        <p:nvSpPr>
          <p:cNvPr id="3" name="Content Placeholder 2"/>
          <p:cNvSpPr>
            <a:spLocks noGrp="1"/>
          </p:cNvSpPr>
          <p:nvPr>
            <p:ph idx="1"/>
          </p:nvPr>
        </p:nvSpPr>
        <p:spPr/>
        <p:txBody>
          <a:bodyPr>
            <a:noAutofit/>
          </a:bodyPr>
          <a:lstStyle/>
          <a:p>
            <a:r>
              <a:rPr lang="en-US" sz="2400" dirty="0"/>
              <a:t>Total Claims Received by HMSA</a:t>
            </a:r>
          </a:p>
          <a:p>
            <a:pPr lvl="1"/>
            <a:r>
              <a:rPr lang="en-US" sz="1866" dirty="0"/>
              <a:t>10,650,564</a:t>
            </a:r>
          </a:p>
          <a:p>
            <a:pPr marL="76199" indent="0">
              <a:buNone/>
            </a:pPr>
            <a:endParaRPr lang="en-US" sz="2400" dirty="0"/>
          </a:p>
          <a:p>
            <a:r>
              <a:rPr lang="en-US" sz="2400" dirty="0"/>
              <a:t>Total of Claims Paid</a:t>
            </a:r>
            <a:r>
              <a:rPr lang="en-US" sz="2000" dirty="0"/>
              <a:t>: </a:t>
            </a:r>
          </a:p>
          <a:p>
            <a:pPr lvl="1"/>
            <a:r>
              <a:rPr lang="en-US" sz="2000" dirty="0"/>
              <a:t>$2,081,981,575</a:t>
            </a:r>
          </a:p>
          <a:p>
            <a:pPr marL="609585" lvl="1" indent="0">
              <a:buNone/>
            </a:pPr>
            <a:endParaRPr lang="en-US" sz="2400" dirty="0"/>
          </a:p>
          <a:p>
            <a:r>
              <a:rPr lang="en-US" sz="2400" dirty="0"/>
              <a:t>Dollar accuracy of claims processed</a:t>
            </a:r>
          </a:p>
          <a:p>
            <a:pPr lvl="1"/>
            <a:r>
              <a:rPr lang="en-US" sz="2000" dirty="0"/>
              <a:t>99.90%</a:t>
            </a:r>
            <a:endParaRPr lang="en-US" sz="1866" dirty="0"/>
          </a:p>
          <a:p>
            <a:endParaRPr lang="en-US" sz="2400" dirty="0"/>
          </a:p>
        </p:txBody>
      </p:sp>
    </p:spTree>
    <p:extLst>
      <p:ext uri="{BB962C8B-B14F-4D97-AF65-F5344CB8AC3E}">
        <p14:creationId xmlns:p14="http://schemas.microsoft.com/office/powerpoint/2010/main" val="311697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Claims by the Numbers</a:t>
            </a:r>
          </a:p>
        </p:txBody>
      </p:sp>
      <p:sp>
        <p:nvSpPr>
          <p:cNvPr id="35845" name="Rectangle 5"/>
          <p:cNvSpPr>
            <a:spLocks noGrp="1" noChangeArrowheads="1"/>
          </p:cNvSpPr>
          <p:nvPr>
            <p:ph type="body" idx="1"/>
          </p:nvPr>
        </p:nvSpPr>
        <p:spPr/>
        <p:txBody>
          <a:bodyPr>
            <a:noAutofit/>
          </a:bodyPr>
          <a:lstStyle/>
          <a:p>
            <a:r>
              <a:rPr lang="en-US" sz="2400" dirty="0"/>
              <a:t>Processing Accuracy: </a:t>
            </a:r>
          </a:p>
          <a:p>
            <a:pPr lvl="1"/>
            <a:r>
              <a:rPr lang="en-US" sz="2000" dirty="0"/>
              <a:t>97.97%</a:t>
            </a:r>
          </a:p>
          <a:p>
            <a:endParaRPr lang="en-US" sz="2400" dirty="0"/>
          </a:p>
          <a:p>
            <a:r>
              <a:rPr lang="en-US" sz="2400" dirty="0"/>
              <a:t>Automatically processed claims:</a:t>
            </a:r>
          </a:p>
          <a:p>
            <a:pPr lvl="1"/>
            <a:r>
              <a:rPr lang="en-US" sz="2000" dirty="0"/>
              <a:t>90.01% overall</a:t>
            </a:r>
          </a:p>
          <a:p>
            <a:pPr lvl="1"/>
            <a:endParaRPr lang="en-US" sz="2000" dirty="0"/>
          </a:p>
          <a:p>
            <a:r>
              <a:rPr lang="en-US" sz="2400" dirty="0"/>
              <a:t>% of claims processed in 30 days or less</a:t>
            </a:r>
          </a:p>
          <a:p>
            <a:pPr lvl="1"/>
            <a:r>
              <a:rPr lang="en-US" sz="2000" dirty="0"/>
              <a:t>99.01%</a:t>
            </a:r>
          </a:p>
          <a:p>
            <a:pPr lvl="1"/>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731289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5">
                                            <p:txEl>
                                              <p:pRg st="0" end="0"/>
                                            </p:txEl>
                                          </p:spTgt>
                                        </p:tgtEl>
                                        <p:attrNameLst>
                                          <p:attrName>style.visibility</p:attrName>
                                        </p:attrNameLst>
                                      </p:cBhvr>
                                      <p:to>
                                        <p:strVal val="visible"/>
                                      </p:to>
                                    </p:set>
                                    <p:animEffect transition="in" filter="fade">
                                      <p:cBhvr>
                                        <p:cTn id="7" dur="500"/>
                                        <p:tgtEl>
                                          <p:spTgt spid="358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845">
                                            <p:txEl>
                                              <p:pRg st="1" end="1"/>
                                            </p:txEl>
                                          </p:spTgt>
                                        </p:tgtEl>
                                        <p:attrNameLst>
                                          <p:attrName>style.visibility</p:attrName>
                                        </p:attrNameLst>
                                      </p:cBhvr>
                                      <p:to>
                                        <p:strVal val="visible"/>
                                      </p:to>
                                    </p:set>
                                    <p:animEffect transition="in" filter="fade">
                                      <p:cBhvr>
                                        <p:cTn id="12" dur="500"/>
                                        <p:tgtEl>
                                          <p:spTgt spid="358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845">
                                            <p:txEl>
                                              <p:pRg st="3" end="3"/>
                                            </p:txEl>
                                          </p:spTgt>
                                        </p:tgtEl>
                                        <p:attrNameLst>
                                          <p:attrName>style.visibility</p:attrName>
                                        </p:attrNameLst>
                                      </p:cBhvr>
                                      <p:to>
                                        <p:strVal val="visible"/>
                                      </p:to>
                                    </p:set>
                                    <p:animEffect transition="in" filter="fade">
                                      <p:cBhvr>
                                        <p:cTn id="17" dur="500"/>
                                        <p:tgtEl>
                                          <p:spTgt spid="3584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845">
                                            <p:txEl>
                                              <p:pRg st="4" end="4"/>
                                            </p:txEl>
                                          </p:spTgt>
                                        </p:tgtEl>
                                        <p:attrNameLst>
                                          <p:attrName>style.visibility</p:attrName>
                                        </p:attrNameLst>
                                      </p:cBhvr>
                                      <p:to>
                                        <p:strVal val="visible"/>
                                      </p:to>
                                    </p:set>
                                    <p:animEffect transition="in" filter="fade">
                                      <p:cBhvr>
                                        <p:cTn id="22" dur="500"/>
                                        <p:tgtEl>
                                          <p:spTgt spid="3584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845">
                                            <p:txEl>
                                              <p:pRg st="6" end="6"/>
                                            </p:txEl>
                                          </p:spTgt>
                                        </p:tgtEl>
                                        <p:attrNameLst>
                                          <p:attrName>style.visibility</p:attrName>
                                        </p:attrNameLst>
                                      </p:cBhvr>
                                      <p:to>
                                        <p:strVal val="visible"/>
                                      </p:to>
                                    </p:set>
                                    <p:animEffect transition="in" filter="fade">
                                      <p:cBhvr>
                                        <p:cTn id="27" dur="500"/>
                                        <p:tgtEl>
                                          <p:spTgt spid="3584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5845">
                                            <p:txEl>
                                              <p:pRg st="7" end="7"/>
                                            </p:txEl>
                                          </p:spTgt>
                                        </p:tgtEl>
                                        <p:attrNameLst>
                                          <p:attrName>style.visibility</p:attrName>
                                        </p:attrNameLst>
                                      </p:cBhvr>
                                      <p:to>
                                        <p:strVal val="visible"/>
                                      </p:to>
                                    </p:set>
                                    <p:animEffect transition="in" filter="fade">
                                      <p:cBhvr>
                                        <p:cTn id="32" dur="500"/>
                                        <p:tgtEl>
                                          <p:spTgt spid="3584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Claims  Department Layout</a:t>
            </a:r>
          </a:p>
        </p:txBody>
      </p:sp>
      <p:pic>
        <p:nvPicPr>
          <p:cNvPr id="3"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49562" y="1879600"/>
            <a:ext cx="8940799" cy="3911599"/>
          </a:xfr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48853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Claims Administration Functions</a:t>
            </a:r>
          </a:p>
        </p:txBody>
      </p:sp>
      <p:sp>
        <p:nvSpPr>
          <p:cNvPr id="35845" name="Rectangle 5"/>
          <p:cNvSpPr>
            <a:spLocks noGrp="1" noChangeArrowheads="1"/>
          </p:cNvSpPr>
          <p:nvPr>
            <p:ph type="body" idx="1"/>
          </p:nvPr>
        </p:nvSpPr>
        <p:spPr>
          <a:xfrm>
            <a:off x="3036163" y="1778296"/>
            <a:ext cx="3352846" cy="480303"/>
          </a:xfrm>
        </p:spPr>
        <p:txBody>
          <a:bodyPr>
            <a:normAutofit/>
          </a:bodyPr>
          <a:lstStyle/>
          <a:p>
            <a:r>
              <a:rPr lang="en-US" sz="2400" dirty="0"/>
              <a:t>Claims Adjudication</a:t>
            </a:r>
            <a:endParaRPr lang="en-US" dirty="0"/>
          </a:p>
          <a:p>
            <a:pPr lvl="1"/>
            <a:endParaRPr lang="en-US" dirty="0"/>
          </a:p>
          <a:p>
            <a:pPr marL="0" indent="0">
              <a:buNone/>
            </a:pPr>
            <a:endParaRPr lang="en-US" dirty="0"/>
          </a:p>
        </p:txBody>
      </p:sp>
      <p:pic>
        <p:nvPicPr>
          <p:cNvPr id="3" name="Picture 2">
            <a:extLst>
              <a:ext uri="{FF2B5EF4-FFF2-40B4-BE49-F238E27FC236}">
                <a16:creationId xmlns:a16="http://schemas.microsoft.com/office/drawing/2014/main" id="{033FD5A4-FA2F-417E-B97A-2FD901478F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8065" y="2438400"/>
            <a:ext cx="1371600" cy="1371600"/>
          </a:xfrm>
          <a:prstGeom prst="rect">
            <a:avLst/>
          </a:prstGeom>
        </p:spPr>
      </p:pic>
      <p:grpSp>
        <p:nvGrpSpPr>
          <p:cNvPr id="2" name="Group 1">
            <a:extLst>
              <a:ext uri="{FF2B5EF4-FFF2-40B4-BE49-F238E27FC236}">
                <a16:creationId xmlns:a16="http://schemas.microsoft.com/office/drawing/2014/main" id="{23B94FAE-999C-4A30-A2CB-D1E6B82D6065}"/>
              </a:ext>
            </a:extLst>
          </p:cNvPr>
          <p:cNvGrpSpPr/>
          <p:nvPr/>
        </p:nvGrpSpPr>
        <p:grpSpPr>
          <a:xfrm>
            <a:off x="7999890" y="4432892"/>
            <a:ext cx="2372187" cy="1918218"/>
            <a:chOff x="7765002" y="1848776"/>
            <a:chExt cx="2372187" cy="1918218"/>
          </a:xfrm>
        </p:grpSpPr>
        <p:sp>
          <p:nvSpPr>
            <p:cNvPr id="11" name="Rectangle 5">
              <a:extLst>
                <a:ext uri="{FF2B5EF4-FFF2-40B4-BE49-F238E27FC236}">
                  <a16:creationId xmlns:a16="http://schemas.microsoft.com/office/drawing/2014/main" id="{1CF82441-B07B-458C-8198-4F2BC857C7C0}"/>
                </a:ext>
              </a:extLst>
            </p:cNvPr>
            <p:cNvSpPr txBox="1">
              <a:spLocks noChangeArrowheads="1"/>
            </p:cNvSpPr>
            <p:nvPr/>
          </p:nvSpPr>
          <p:spPr bwMode="auto">
            <a:xfrm>
              <a:off x="7765002" y="1848776"/>
              <a:ext cx="1759998" cy="480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225425" indent="-225425" algn="l" rtl="0" eaLnBrk="1" fontAlgn="base" hangingPunct="1">
                <a:spcBef>
                  <a:spcPct val="20000"/>
                </a:spcBef>
                <a:spcAft>
                  <a:spcPct val="0"/>
                </a:spcAft>
                <a:buFont typeface="Wingdings" pitchFamily="2" charset="2"/>
                <a:buChar char="§"/>
                <a:defRPr sz="2400">
                  <a:solidFill>
                    <a:schemeClr val="tx1"/>
                  </a:solidFill>
                  <a:latin typeface="Times New Roman" pitchFamily="18" charset="0"/>
                  <a:ea typeface="+mn-ea"/>
                  <a:cs typeface="Times New Roman" pitchFamily="18" charset="0"/>
                </a:defRPr>
              </a:lvl1pPr>
              <a:lvl2pPr marL="693738" indent="-223838" algn="l" rtl="0" eaLnBrk="1" fontAlgn="base" hangingPunct="1">
                <a:spcBef>
                  <a:spcPct val="20000"/>
                </a:spcBef>
                <a:spcAft>
                  <a:spcPct val="0"/>
                </a:spcAft>
                <a:buFont typeface="Wingdings" pitchFamily="2" charset="2"/>
                <a:buChar char="§"/>
                <a:defRPr sz="2000">
                  <a:solidFill>
                    <a:schemeClr val="tx1"/>
                  </a:solidFill>
                  <a:latin typeface="Times New Roman" pitchFamily="18" charset="0"/>
                  <a:cs typeface="Times New Roman" pitchFamily="18" charset="0"/>
                </a:defRPr>
              </a:lvl2pPr>
              <a:lvl3pPr marL="1139825" indent="-228600" algn="l" rtl="0" eaLnBrk="1" fontAlgn="base" hangingPunct="1">
                <a:spcBef>
                  <a:spcPct val="20000"/>
                </a:spcBef>
                <a:spcAft>
                  <a:spcPct val="0"/>
                </a:spcAft>
                <a:buFont typeface="Wingdings" pitchFamily="2" charset="2"/>
                <a:buChar char="§"/>
                <a:defRPr>
                  <a:solidFill>
                    <a:schemeClr val="tx1"/>
                  </a:solidFill>
                  <a:latin typeface="Times New Roman" pitchFamily="18" charset="0"/>
                  <a:cs typeface="Times New Roman" pitchFamily="18" charset="0"/>
                </a:defRPr>
              </a:lvl3pPr>
              <a:lvl4pPr marL="1608138" indent="-228600" algn="l" rtl="0" eaLnBrk="1" fontAlgn="base" hangingPunct="1">
                <a:spcBef>
                  <a:spcPct val="20000"/>
                </a:spcBef>
                <a:spcAft>
                  <a:spcPct val="0"/>
                </a:spcAft>
                <a:buFont typeface="Wingdings" pitchFamily="2" charset="2"/>
                <a:buChar char="§"/>
                <a:defRPr sz="1400">
                  <a:solidFill>
                    <a:schemeClr val="tx1"/>
                  </a:solidFill>
                  <a:latin typeface="Times New Roman" pitchFamily="18" charset="0"/>
                  <a:cs typeface="Times New Roman" pitchFamily="18" charset="0"/>
                </a:defRPr>
              </a:lvl4pPr>
              <a:lvl5pPr marL="1951038" indent="-228600" algn="l" rtl="0" eaLnBrk="1" fontAlgn="base" hangingPunct="1">
                <a:spcBef>
                  <a:spcPct val="20000"/>
                </a:spcBef>
                <a:spcAft>
                  <a:spcPct val="0"/>
                </a:spcAft>
                <a:buChar char="»"/>
                <a:defRPr sz="2000">
                  <a:solidFill>
                    <a:srgbClr val="0078C1"/>
                  </a:solidFill>
                  <a:latin typeface="Trebuchet MS" pitchFamily="34" charset="0"/>
                </a:defRPr>
              </a:lvl5pPr>
              <a:lvl6pPr marL="2408238" indent="-228600" algn="l" rtl="0" eaLnBrk="1" fontAlgn="base" hangingPunct="1">
                <a:spcBef>
                  <a:spcPct val="20000"/>
                </a:spcBef>
                <a:spcAft>
                  <a:spcPct val="0"/>
                </a:spcAft>
                <a:buChar char="»"/>
                <a:defRPr sz="2000">
                  <a:solidFill>
                    <a:srgbClr val="0078C1"/>
                  </a:solidFill>
                  <a:latin typeface="Trebuchet MS" pitchFamily="34" charset="0"/>
                </a:defRPr>
              </a:lvl6pPr>
              <a:lvl7pPr marL="2865438" indent="-228600" algn="l" rtl="0" eaLnBrk="1" fontAlgn="base" hangingPunct="1">
                <a:spcBef>
                  <a:spcPct val="20000"/>
                </a:spcBef>
                <a:spcAft>
                  <a:spcPct val="0"/>
                </a:spcAft>
                <a:buChar char="»"/>
                <a:defRPr sz="2000">
                  <a:solidFill>
                    <a:srgbClr val="0078C1"/>
                  </a:solidFill>
                  <a:latin typeface="Trebuchet MS" pitchFamily="34" charset="0"/>
                </a:defRPr>
              </a:lvl7pPr>
              <a:lvl8pPr marL="3322638" indent="-228600" algn="l" rtl="0" eaLnBrk="1" fontAlgn="base" hangingPunct="1">
                <a:spcBef>
                  <a:spcPct val="20000"/>
                </a:spcBef>
                <a:spcAft>
                  <a:spcPct val="0"/>
                </a:spcAft>
                <a:buChar char="»"/>
                <a:defRPr sz="2000">
                  <a:solidFill>
                    <a:srgbClr val="0078C1"/>
                  </a:solidFill>
                  <a:latin typeface="Trebuchet MS" pitchFamily="34" charset="0"/>
                </a:defRPr>
              </a:lvl8pPr>
              <a:lvl9pPr marL="3779838" indent="-228600" algn="l" rtl="0" eaLnBrk="1" fontAlgn="base" hangingPunct="1">
                <a:spcBef>
                  <a:spcPct val="20000"/>
                </a:spcBef>
                <a:spcAft>
                  <a:spcPct val="0"/>
                </a:spcAft>
                <a:buChar char="»"/>
                <a:defRPr sz="2000">
                  <a:solidFill>
                    <a:srgbClr val="0078C1"/>
                  </a:solidFill>
                  <a:latin typeface="Trebuchet MS" pitchFamily="34" charset="0"/>
                </a:defRPr>
              </a:lvl9pPr>
            </a:lstStyle>
            <a:p>
              <a:pPr>
                <a:buFont typeface="Arial" panose="020B0604020202020204" pitchFamily="34" charset="0"/>
                <a:buChar char="•"/>
              </a:pPr>
              <a:r>
                <a:rPr lang="en-US" kern="0" dirty="0">
                  <a:latin typeface="Univers Light" panose="020B0403020202020204" pitchFamily="34" charset="0"/>
                </a:rPr>
                <a:t>  Analysis</a:t>
              </a:r>
            </a:p>
            <a:p>
              <a:pPr lvl="1"/>
              <a:endParaRPr lang="en-US" kern="0" dirty="0">
                <a:latin typeface="Univers Light" panose="020B0403020202020204" pitchFamily="34" charset="0"/>
              </a:endParaRPr>
            </a:p>
            <a:p>
              <a:pPr lvl="1"/>
              <a:endParaRPr lang="en-US" kern="0" dirty="0">
                <a:latin typeface="Univers Light" panose="020B0403020202020204" pitchFamily="34" charset="0"/>
              </a:endParaRPr>
            </a:p>
            <a:p>
              <a:pPr marL="469900" lvl="1" indent="0">
                <a:buNone/>
              </a:pPr>
              <a:endParaRPr lang="en-US" kern="0" dirty="0">
                <a:latin typeface="Univers Light" panose="020B0403020202020204" pitchFamily="34" charset="0"/>
              </a:endParaRPr>
            </a:p>
            <a:p>
              <a:pPr marL="0" indent="0">
                <a:buNone/>
              </a:pPr>
              <a:endParaRPr lang="en-US" kern="0" dirty="0">
                <a:latin typeface="Univers Light" panose="020B0403020202020204" pitchFamily="34" charset="0"/>
              </a:endParaRPr>
            </a:p>
            <a:p>
              <a:pPr marL="0" indent="0">
                <a:buNone/>
              </a:pPr>
              <a:endParaRPr lang="en-US" kern="0" dirty="0">
                <a:latin typeface="Univers Light" panose="020B0403020202020204" pitchFamily="34" charset="0"/>
              </a:endParaRPr>
            </a:p>
            <a:p>
              <a:endParaRPr lang="en-US" kern="0" dirty="0">
                <a:latin typeface="Univers Light" panose="020B0403020202020204" pitchFamily="34" charset="0"/>
              </a:endParaRPr>
            </a:p>
            <a:p>
              <a:pPr marL="0" indent="0">
                <a:buNone/>
              </a:pPr>
              <a:endParaRPr lang="en-US" kern="0" dirty="0">
                <a:latin typeface="Univers Light" panose="020B0403020202020204" pitchFamily="34" charset="0"/>
              </a:endParaRPr>
            </a:p>
            <a:p>
              <a:pPr lvl="1"/>
              <a:endParaRPr lang="en-US" kern="0" dirty="0">
                <a:latin typeface="Univers Light" panose="020B0403020202020204" pitchFamily="34" charset="0"/>
              </a:endParaRPr>
            </a:p>
            <a:p>
              <a:pPr marL="0" indent="0">
                <a:buNone/>
              </a:pPr>
              <a:endParaRPr lang="en-US" kern="0" dirty="0">
                <a:latin typeface="Univers Light" panose="020B0403020202020204" pitchFamily="34" charset="0"/>
              </a:endParaRPr>
            </a:p>
          </p:txBody>
        </p:sp>
        <p:pic>
          <p:nvPicPr>
            <p:cNvPr id="10" name="Picture 9">
              <a:extLst>
                <a:ext uri="{FF2B5EF4-FFF2-40B4-BE49-F238E27FC236}">
                  <a16:creationId xmlns:a16="http://schemas.microsoft.com/office/drawing/2014/main" id="{867A8C59-45DA-4ADC-BC01-7085A1CAD3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5589" y="2395394"/>
              <a:ext cx="1371600" cy="1371600"/>
            </a:xfrm>
            <a:prstGeom prst="rect">
              <a:avLst/>
            </a:prstGeom>
          </p:spPr>
        </p:pic>
      </p:grpSp>
      <p:grpSp>
        <p:nvGrpSpPr>
          <p:cNvPr id="7" name="Group 6">
            <a:extLst>
              <a:ext uri="{FF2B5EF4-FFF2-40B4-BE49-F238E27FC236}">
                <a16:creationId xmlns:a16="http://schemas.microsoft.com/office/drawing/2014/main" id="{EC1D83C6-FB22-4066-97B7-4E7D77B177CE}"/>
              </a:ext>
            </a:extLst>
          </p:cNvPr>
          <p:cNvGrpSpPr/>
          <p:nvPr/>
        </p:nvGrpSpPr>
        <p:grpSpPr>
          <a:xfrm>
            <a:off x="3036163" y="4432892"/>
            <a:ext cx="2831977" cy="1937009"/>
            <a:chOff x="7765002" y="4369096"/>
            <a:chExt cx="2831977" cy="1937009"/>
          </a:xfrm>
        </p:grpSpPr>
        <p:pic>
          <p:nvPicPr>
            <p:cNvPr id="8" name="Picture 7">
              <a:extLst>
                <a:ext uri="{FF2B5EF4-FFF2-40B4-BE49-F238E27FC236}">
                  <a16:creationId xmlns:a16="http://schemas.microsoft.com/office/drawing/2014/main" id="{08F70B00-B4B7-4251-83EC-A9AF3C796A3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9200" y="4934505"/>
              <a:ext cx="1371600" cy="1371600"/>
            </a:xfrm>
            <a:prstGeom prst="rect">
              <a:avLst/>
            </a:prstGeom>
          </p:spPr>
        </p:pic>
        <p:sp>
          <p:nvSpPr>
            <p:cNvPr id="6" name="TextBox 5">
              <a:extLst>
                <a:ext uri="{FF2B5EF4-FFF2-40B4-BE49-F238E27FC236}">
                  <a16:creationId xmlns:a16="http://schemas.microsoft.com/office/drawing/2014/main" id="{68BD5111-8DE6-4357-B326-67ACB33BDCE6}"/>
                </a:ext>
              </a:extLst>
            </p:cNvPr>
            <p:cNvSpPr txBox="1"/>
            <p:nvPr/>
          </p:nvSpPr>
          <p:spPr>
            <a:xfrm>
              <a:off x="7765002" y="4369096"/>
              <a:ext cx="2831977" cy="461665"/>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Univers Light" panose="020B0403020202020204" pitchFamily="34" charset="0"/>
                </a:rPr>
                <a:t>  Claims Support</a:t>
              </a:r>
            </a:p>
          </p:txBody>
        </p:sp>
      </p:grpSp>
      <p:grpSp>
        <p:nvGrpSpPr>
          <p:cNvPr id="4" name="Group 3"/>
          <p:cNvGrpSpPr/>
          <p:nvPr/>
        </p:nvGrpSpPr>
        <p:grpSpPr>
          <a:xfrm>
            <a:off x="7997601" y="1778296"/>
            <a:ext cx="3352846" cy="1937009"/>
            <a:chOff x="3036163" y="4369096"/>
            <a:chExt cx="3352846" cy="1937009"/>
          </a:xfrm>
        </p:grpSpPr>
        <p:pic>
          <p:nvPicPr>
            <p:cNvPr id="13" name="Picture 12">
              <a:extLst>
                <a:ext uri="{FF2B5EF4-FFF2-40B4-BE49-F238E27FC236}">
                  <a16:creationId xmlns:a16="http://schemas.microsoft.com/office/drawing/2014/main" id="{931511F4-B15D-42E4-B355-0FA1A0AF75A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68065" y="4934505"/>
              <a:ext cx="1371600" cy="1371600"/>
            </a:xfrm>
            <a:prstGeom prst="rect">
              <a:avLst/>
            </a:prstGeom>
          </p:spPr>
        </p:pic>
        <p:sp>
          <p:nvSpPr>
            <p:cNvPr id="9" name="TextBox 8">
              <a:extLst>
                <a:ext uri="{FF2B5EF4-FFF2-40B4-BE49-F238E27FC236}">
                  <a16:creationId xmlns:a16="http://schemas.microsoft.com/office/drawing/2014/main" id="{E4E9FED9-2246-48E5-8384-96D42037C7C3}"/>
                </a:ext>
              </a:extLst>
            </p:cNvPr>
            <p:cNvSpPr txBox="1"/>
            <p:nvPr/>
          </p:nvSpPr>
          <p:spPr>
            <a:xfrm>
              <a:off x="3036163" y="4369096"/>
              <a:ext cx="3352846"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Univers Light" panose="020B0403020202020204" pitchFamily="34" charset="0"/>
                </a:rPr>
                <a:t>Customer Support</a:t>
              </a:r>
            </a:p>
          </p:txBody>
        </p:sp>
      </p:grpSp>
    </p:spTree>
    <p:extLst>
      <p:ext uri="{BB962C8B-B14F-4D97-AF65-F5344CB8AC3E}">
        <p14:creationId xmlns:p14="http://schemas.microsoft.com/office/powerpoint/2010/main" val="953030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5">
                                            <p:txEl>
                                              <p:pRg st="0" end="0"/>
                                            </p:txEl>
                                          </p:spTgt>
                                        </p:tgtEl>
                                        <p:attrNameLst>
                                          <p:attrName>style.visibility</p:attrName>
                                        </p:attrNameLst>
                                      </p:cBhvr>
                                      <p:to>
                                        <p:strVal val="visible"/>
                                      </p:to>
                                    </p:set>
                                    <p:animEffect transition="in" filter="fade">
                                      <p:cBhvr>
                                        <p:cTn id="7" dur="500"/>
                                        <p:tgtEl>
                                          <p:spTgt spid="3584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Contents</a:t>
            </a:r>
          </a:p>
        </p:txBody>
      </p:sp>
      <mc:AlternateContent xmlns:mc="http://schemas.openxmlformats.org/markup-compatibility/2006">
        <mc:Choice xmlns:psez="http://schemas.microsoft.com/office/powerpoint/2016/sectionzoom" Requires="psez">
          <p:graphicFrame>
            <p:nvGraphicFramePr>
              <p:cNvPr id="6" name="Section Zoom 5">
                <a:extLst>
                  <a:ext uri="{FF2B5EF4-FFF2-40B4-BE49-F238E27FC236}">
                    <a16:creationId xmlns:a16="http://schemas.microsoft.com/office/drawing/2014/main" id="{F80286BB-6D7D-4115-80BF-A49361AD26DC}"/>
                  </a:ext>
                </a:extLst>
              </p:cNvPr>
              <p:cNvGraphicFramePr>
                <a:graphicFrameLocks noChangeAspect="1"/>
              </p:cNvGraphicFramePr>
              <p:nvPr>
                <p:extLst>
                  <p:ext uri="{D42A27DB-BD31-4B8C-83A1-F6EECF244321}">
                    <p14:modId xmlns:p14="http://schemas.microsoft.com/office/powerpoint/2010/main" val="1319928690"/>
                  </p:ext>
                </p:extLst>
              </p:nvPr>
            </p:nvGraphicFramePr>
            <p:xfrm>
              <a:off x="5951334" y="3121655"/>
              <a:ext cx="2614220" cy="1470499"/>
            </p:xfrm>
            <a:graphic>
              <a:graphicData uri="http://schemas.microsoft.com/office/powerpoint/2016/sectionzoom">
                <psez:sectionZm>
                  <psez:sectionZmObj sectionId="{2DAAEC07-1DD1-421E-8735-9C6401683B0C}">
                    <psez:zmPr id="{E053D261-79B0-4AA3-8E4D-47CC8030EF2A}" transitionDur="1000">
                      <p166:blipFill xmlns:p166="http://schemas.microsoft.com/office/powerpoint/2016/6/main">
                        <a:blip r:embed="rId3"/>
                        <a:stretch>
                          <a:fillRect/>
                        </a:stretch>
                      </p166:blipFill>
                      <p166:spPr xmlns:p166="http://schemas.microsoft.com/office/powerpoint/2016/6/main">
                        <a:xfrm>
                          <a:off x="0" y="0"/>
                          <a:ext cx="2614220" cy="1470499"/>
                        </a:xfrm>
                        <a:prstGeom prst="rect">
                          <a:avLst/>
                        </a:prstGeom>
                        <a:ln w="3175">
                          <a:solidFill>
                            <a:prstClr val="ltGray"/>
                          </a:solidFill>
                        </a:ln>
                      </p166:spPr>
                    </psez:zmPr>
                  </psez:sectionZmObj>
                </psez:sectionZm>
              </a:graphicData>
            </a:graphic>
          </p:graphicFrame>
        </mc:Choice>
        <mc:Fallback>
          <p:pic>
            <p:nvPicPr>
              <p:cNvPr id="6" name="Section Zoom 5">
                <a:hlinkClick r:id="rId4" action="ppaction://hlinksldjump"/>
                <a:extLst>
                  <a:ext uri="{FF2B5EF4-FFF2-40B4-BE49-F238E27FC236}">
                    <a16:creationId xmlns:a16="http://schemas.microsoft.com/office/drawing/2014/main" id="{F80286BB-6D7D-4115-80BF-A49361AD26DC}"/>
                  </a:ext>
                </a:extLst>
              </p:cNvPr>
              <p:cNvPicPr>
                <a:picLocks noGrp="1" noRot="1" noChangeAspect="1" noMove="1" noResize="1" noEditPoints="1" noAdjustHandles="1" noChangeArrowheads="1" noChangeShapeType="1"/>
              </p:cNvPicPr>
              <p:nvPr/>
            </p:nvPicPr>
            <p:blipFill>
              <a:blip r:embed="rId3"/>
              <a:stretch>
                <a:fillRect/>
              </a:stretch>
            </p:blipFill>
            <p:spPr>
              <a:xfrm>
                <a:off x="5951334" y="3121655"/>
                <a:ext cx="2614220" cy="1470499"/>
              </a:xfrm>
              <a:prstGeom prst="rect">
                <a:avLst/>
              </a:prstGeom>
              <a:ln w="3175">
                <a:solidFill>
                  <a:prstClr val="ltGray"/>
                </a:solidFill>
              </a:ln>
            </p:spPr>
          </p:pic>
        </mc:Fallback>
      </mc:AlternateContent>
      <mc:AlternateContent xmlns:mc="http://schemas.openxmlformats.org/markup-compatibility/2006">
        <mc:Choice xmlns:psez="http://schemas.microsoft.com/office/powerpoint/2016/sectionzoom" Requires="psez">
          <p:graphicFrame>
            <p:nvGraphicFramePr>
              <p:cNvPr id="8" name="Section Zoom 7">
                <a:extLst>
                  <a:ext uri="{FF2B5EF4-FFF2-40B4-BE49-F238E27FC236}">
                    <a16:creationId xmlns:a16="http://schemas.microsoft.com/office/drawing/2014/main" id="{BB92F063-BD6F-4E30-8BF9-13BC3FF8505A}"/>
                  </a:ext>
                </a:extLst>
              </p:cNvPr>
              <p:cNvGraphicFramePr>
                <a:graphicFrameLocks noChangeAspect="1"/>
              </p:cNvGraphicFramePr>
              <p:nvPr>
                <p:extLst>
                  <p:ext uri="{D42A27DB-BD31-4B8C-83A1-F6EECF244321}">
                    <p14:modId xmlns:p14="http://schemas.microsoft.com/office/powerpoint/2010/main" val="3759120561"/>
                  </p:ext>
                </p:extLst>
              </p:nvPr>
            </p:nvGraphicFramePr>
            <p:xfrm>
              <a:off x="2905911" y="3121655"/>
              <a:ext cx="2614220" cy="1470499"/>
            </p:xfrm>
            <a:graphic>
              <a:graphicData uri="http://schemas.microsoft.com/office/powerpoint/2016/sectionzoom">
                <psez:sectionZm>
                  <psez:sectionZmObj sectionId="{A16441AA-750E-4DA6-92EE-DA816AB3A15C}">
                    <psez:zmPr id="{EA33B145-2952-4A3B-B12D-0005D1900DB8}" transitionDur="1000">
                      <p166:blipFill xmlns:p166="http://schemas.microsoft.com/office/powerpoint/2016/6/main">
                        <a:blip r:embed="rId5"/>
                        <a:stretch>
                          <a:fillRect/>
                        </a:stretch>
                      </p166:blipFill>
                      <p166:spPr xmlns:p166="http://schemas.microsoft.com/office/powerpoint/2016/6/main">
                        <a:xfrm>
                          <a:off x="0" y="0"/>
                          <a:ext cx="2614220" cy="1470499"/>
                        </a:xfrm>
                        <a:prstGeom prst="rect">
                          <a:avLst/>
                        </a:prstGeom>
                        <a:ln w="3175">
                          <a:solidFill>
                            <a:prstClr val="ltGray"/>
                          </a:solidFill>
                        </a:ln>
                      </p166:spPr>
                    </psez:zmPr>
                  </psez:sectionZmObj>
                </psez:sectionZm>
              </a:graphicData>
            </a:graphic>
          </p:graphicFrame>
        </mc:Choice>
        <mc:Fallback>
          <p:pic>
            <p:nvPicPr>
              <p:cNvPr id="8" name="Section Zoom 7">
                <a:hlinkClick r:id="rId6" action="ppaction://hlinksldjump"/>
                <a:extLst>
                  <a:ext uri="{FF2B5EF4-FFF2-40B4-BE49-F238E27FC236}">
                    <a16:creationId xmlns:a16="http://schemas.microsoft.com/office/drawing/2014/main" id="{BB92F063-BD6F-4E30-8BF9-13BC3FF8505A}"/>
                  </a:ext>
                </a:extLst>
              </p:cNvPr>
              <p:cNvPicPr>
                <a:picLocks noGrp="1" noRot="1" noChangeAspect="1" noMove="1" noResize="1" noEditPoints="1" noAdjustHandles="1" noChangeArrowheads="1" noChangeShapeType="1"/>
              </p:cNvPicPr>
              <p:nvPr/>
            </p:nvPicPr>
            <p:blipFill>
              <a:blip r:embed="rId5"/>
              <a:stretch>
                <a:fillRect/>
              </a:stretch>
            </p:blipFill>
            <p:spPr>
              <a:xfrm>
                <a:off x="2905911" y="3121655"/>
                <a:ext cx="2614220" cy="1470499"/>
              </a:xfrm>
              <a:prstGeom prst="rect">
                <a:avLst/>
              </a:prstGeom>
              <a:ln w="3175">
                <a:solidFill>
                  <a:prstClr val="ltGray"/>
                </a:solidFill>
              </a:ln>
            </p:spPr>
          </p:pic>
        </mc:Fallback>
      </mc:AlternateContent>
      <mc:AlternateContent xmlns:mc="http://schemas.openxmlformats.org/markup-compatibility/2006">
        <mc:Choice xmlns:psez="http://schemas.microsoft.com/office/powerpoint/2016/sectionzoom" Requires="psez">
          <p:graphicFrame>
            <p:nvGraphicFramePr>
              <p:cNvPr id="10" name="Section Zoom 9">
                <a:extLst>
                  <a:ext uri="{FF2B5EF4-FFF2-40B4-BE49-F238E27FC236}">
                    <a16:creationId xmlns:a16="http://schemas.microsoft.com/office/drawing/2014/main" id="{CFAA7440-78C3-4843-9A37-2C7361784644}"/>
                  </a:ext>
                </a:extLst>
              </p:cNvPr>
              <p:cNvGraphicFramePr>
                <a:graphicFrameLocks noChangeAspect="1"/>
              </p:cNvGraphicFramePr>
              <p:nvPr>
                <p:extLst>
                  <p:ext uri="{D42A27DB-BD31-4B8C-83A1-F6EECF244321}">
                    <p14:modId xmlns:p14="http://schemas.microsoft.com/office/powerpoint/2010/main" val="4183520960"/>
                  </p:ext>
                </p:extLst>
              </p:nvPr>
            </p:nvGraphicFramePr>
            <p:xfrm>
              <a:off x="2905911" y="4878382"/>
              <a:ext cx="2614220" cy="1470499"/>
            </p:xfrm>
            <a:graphic>
              <a:graphicData uri="http://schemas.microsoft.com/office/powerpoint/2016/sectionzoom">
                <psez:sectionZm>
                  <psez:sectionZmObj sectionId="{4CC77DFA-0C92-44FD-973E-A43A037689C3}">
                    <psez:zmPr id="{153B8B1E-6630-4C09-8BAF-72B9D8BE9855}" transitionDur="1000">
                      <p166:blipFill xmlns:p166="http://schemas.microsoft.com/office/powerpoint/2016/6/main">
                        <a:blip r:embed="rId7"/>
                        <a:stretch>
                          <a:fillRect/>
                        </a:stretch>
                      </p166:blipFill>
                      <p166:spPr xmlns:p166="http://schemas.microsoft.com/office/powerpoint/2016/6/main">
                        <a:xfrm>
                          <a:off x="0" y="0"/>
                          <a:ext cx="2614220" cy="1470499"/>
                        </a:xfrm>
                        <a:prstGeom prst="rect">
                          <a:avLst/>
                        </a:prstGeom>
                        <a:ln w="3175">
                          <a:solidFill>
                            <a:prstClr val="ltGray"/>
                          </a:solidFill>
                        </a:ln>
                      </p166:spPr>
                    </psez:zmPr>
                  </psez:sectionZmObj>
                </psez:sectionZm>
              </a:graphicData>
            </a:graphic>
          </p:graphicFrame>
        </mc:Choice>
        <mc:Fallback>
          <p:pic>
            <p:nvPicPr>
              <p:cNvPr id="10" name="Section Zoom 9">
                <a:hlinkClick r:id="rId8" action="ppaction://hlinksldjump"/>
                <a:extLst>
                  <a:ext uri="{FF2B5EF4-FFF2-40B4-BE49-F238E27FC236}">
                    <a16:creationId xmlns:a16="http://schemas.microsoft.com/office/drawing/2014/main" id="{CFAA7440-78C3-4843-9A37-2C7361784644}"/>
                  </a:ext>
                </a:extLst>
              </p:cNvPr>
              <p:cNvPicPr>
                <a:picLocks noGrp="1" noRot="1" noChangeAspect="1" noMove="1" noResize="1" noEditPoints="1" noAdjustHandles="1" noChangeArrowheads="1" noChangeShapeType="1"/>
              </p:cNvPicPr>
              <p:nvPr/>
            </p:nvPicPr>
            <p:blipFill>
              <a:blip r:embed="rId7"/>
              <a:stretch>
                <a:fillRect/>
              </a:stretch>
            </p:blipFill>
            <p:spPr>
              <a:xfrm>
                <a:off x="2905911" y="4878382"/>
                <a:ext cx="2614220" cy="1470499"/>
              </a:xfrm>
              <a:prstGeom prst="rect">
                <a:avLst/>
              </a:prstGeom>
              <a:ln w="3175">
                <a:solidFill>
                  <a:prstClr val="ltGray"/>
                </a:solidFill>
              </a:ln>
            </p:spPr>
          </p:pic>
        </mc:Fallback>
      </mc:AlternateContent>
      <mc:AlternateContent xmlns:mc="http://schemas.openxmlformats.org/markup-compatibility/2006">
        <mc:Choice xmlns:psez="http://schemas.microsoft.com/office/powerpoint/2016/sectionzoom" Requires="psez">
          <p:graphicFrame>
            <p:nvGraphicFramePr>
              <p:cNvPr id="12" name="Section Zoom 11">
                <a:extLst>
                  <a:ext uri="{FF2B5EF4-FFF2-40B4-BE49-F238E27FC236}">
                    <a16:creationId xmlns:a16="http://schemas.microsoft.com/office/drawing/2014/main" id="{AA295220-172B-4AD6-867D-46D58341EEA0}"/>
                  </a:ext>
                </a:extLst>
              </p:cNvPr>
              <p:cNvGraphicFramePr>
                <a:graphicFrameLocks noChangeAspect="1"/>
              </p:cNvGraphicFramePr>
              <p:nvPr>
                <p:extLst>
                  <p:ext uri="{D42A27DB-BD31-4B8C-83A1-F6EECF244321}">
                    <p14:modId xmlns:p14="http://schemas.microsoft.com/office/powerpoint/2010/main" val="2141050454"/>
                  </p:ext>
                </p:extLst>
              </p:nvPr>
            </p:nvGraphicFramePr>
            <p:xfrm>
              <a:off x="5951334" y="4878383"/>
              <a:ext cx="2614220" cy="1470499"/>
            </p:xfrm>
            <a:graphic>
              <a:graphicData uri="http://schemas.microsoft.com/office/powerpoint/2016/sectionzoom">
                <psez:sectionZm>
                  <psez:sectionZmObj sectionId="{E68883D6-0698-4CB4-8BBA-B2577B24FD58}">
                    <psez:zmPr id="{B088C928-CF58-4026-88E7-69755BA95889}" transitionDur="1000">
                      <p166:blipFill xmlns:p166="http://schemas.microsoft.com/office/powerpoint/2016/6/main">
                        <a:blip r:embed="rId9"/>
                        <a:stretch>
                          <a:fillRect/>
                        </a:stretch>
                      </p166:blipFill>
                      <p166:spPr xmlns:p166="http://schemas.microsoft.com/office/powerpoint/2016/6/main">
                        <a:xfrm>
                          <a:off x="0" y="0"/>
                          <a:ext cx="2614220" cy="1470499"/>
                        </a:xfrm>
                        <a:prstGeom prst="rect">
                          <a:avLst/>
                        </a:prstGeom>
                        <a:ln w="3175">
                          <a:solidFill>
                            <a:prstClr val="ltGray"/>
                          </a:solidFill>
                        </a:ln>
                      </p166:spPr>
                    </psez:zmPr>
                  </psez:sectionZmObj>
                </psez:sectionZm>
              </a:graphicData>
            </a:graphic>
          </p:graphicFrame>
        </mc:Choice>
        <mc:Fallback>
          <p:pic>
            <p:nvPicPr>
              <p:cNvPr id="12" name="Section Zoom 11">
                <a:hlinkClick r:id="rId10" action="ppaction://hlinksldjump"/>
                <a:extLst>
                  <a:ext uri="{FF2B5EF4-FFF2-40B4-BE49-F238E27FC236}">
                    <a16:creationId xmlns:a16="http://schemas.microsoft.com/office/drawing/2014/main" id="{AA295220-172B-4AD6-867D-46D58341EEA0}"/>
                  </a:ext>
                </a:extLst>
              </p:cNvPr>
              <p:cNvPicPr>
                <a:picLocks noGrp="1" noRot="1" noChangeAspect="1" noMove="1" noResize="1" noEditPoints="1" noAdjustHandles="1" noChangeArrowheads="1" noChangeShapeType="1"/>
              </p:cNvPicPr>
              <p:nvPr/>
            </p:nvPicPr>
            <p:blipFill>
              <a:blip r:embed="rId9"/>
              <a:stretch>
                <a:fillRect/>
              </a:stretch>
            </p:blipFill>
            <p:spPr>
              <a:xfrm>
                <a:off x="5951334" y="4878383"/>
                <a:ext cx="2614220" cy="1470499"/>
              </a:xfrm>
              <a:prstGeom prst="rect">
                <a:avLst/>
              </a:prstGeom>
              <a:ln w="3175">
                <a:solidFill>
                  <a:prstClr val="ltGray"/>
                </a:solidFill>
              </a:ln>
            </p:spPr>
          </p:pic>
        </mc:Fallback>
      </mc:AlternateContent>
      <mc:AlternateContent xmlns:mc="http://schemas.openxmlformats.org/markup-compatibility/2006">
        <mc:Choice xmlns:psez="http://schemas.microsoft.com/office/powerpoint/2016/sectionzoom" Requires="psez">
          <p:graphicFrame>
            <p:nvGraphicFramePr>
              <p:cNvPr id="14" name="Section Zoom 13">
                <a:extLst>
                  <a:ext uri="{FF2B5EF4-FFF2-40B4-BE49-F238E27FC236}">
                    <a16:creationId xmlns:a16="http://schemas.microsoft.com/office/drawing/2014/main" id="{3B131366-F522-4568-8DAF-474542B32492}"/>
                  </a:ext>
                </a:extLst>
              </p:cNvPr>
              <p:cNvGraphicFramePr>
                <a:graphicFrameLocks noChangeAspect="1"/>
              </p:cNvGraphicFramePr>
              <p:nvPr>
                <p:extLst>
                  <p:ext uri="{D42A27DB-BD31-4B8C-83A1-F6EECF244321}">
                    <p14:modId xmlns:p14="http://schemas.microsoft.com/office/powerpoint/2010/main" val="2231011978"/>
                  </p:ext>
                </p:extLst>
              </p:nvPr>
            </p:nvGraphicFramePr>
            <p:xfrm>
              <a:off x="9092005" y="4878383"/>
              <a:ext cx="2614220" cy="1470499"/>
            </p:xfrm>
            <a:graphic>
              <a:graphicData uri="http://schemas.microsoft.com/office/powerpoint/2016/sectionzoom">
                <psez:sectionZm>
                  <psez:sectionZmObj sectionId="{14503E8C-DD42-4FDF-BF1D-C37CF30E63D8}">
                    <psez:zmPr id="{E7675C97-A156-416F-8FCF-B8612F8BFFB0}" transitionDur="1000">
                      <p166:blipFill xmlns:p166="http://schemas.microsoft.com/office/powerpoint/2016/6/main">
                        <a:blip r:embed="rId11"/>
                        <a:stretch>
                          <a:fillRect/>
                        </a:stretch>
                      </p166:blipFill>
                      <p166:spPr xmlns:p166="http://schemas.microsoft.com/office/powerpoint/2016/6/main">
                        <a:xfrm>
                          <a:off x="0" y="0"/>
                          <a:ext cx="2614220" cy="1470499"/>
                        </a:xfrm>
                        <a:prstGeom prst="rect">
                          <a:avLst/>
                        </a:prstGeom>
                        <a:ln w="3175">
                          <a:solidFill>
                            <a:prstClr val="ltGray"/>
                          </a:solidFill>
                        </a:ln>
                      </p166:spPr>
                    </psez:zmPr>
                  </psez:sectionZmObj>
                </psez:sectionZm>
              </a:graphicData>
            </a:graphic>
          </p:graphicFrame>
        </mc:Choice>
        <mc:Fallback>
          <p:pic>
            <p:nvPicPr>
              <p:cNvPr id="14" name="Section Zoom 13">
                <a:hlinkClick r:id="rId12" action="ppaction://hlinksldjump"/>
                <a:extLst>
                  <a:ext uri="{FF2B5EF4-FFF2-40B4-BE49-F238E27FC236}">
                    <a16:creationId xmlns:a16="http://schemas.microsoft.com/office/drawing/2014/main" id="{3B131366-F522-4568-8DAF-474542B32492}"/>
                  </a:ext>
                </a:extLst>
              </p:cNvPr>
              <p:cNvPicPr>
                <a:picLocks noGrp="1" noRot="1" noChangeAspect="1" noMove="1" noResize="1" noEditPoints="1" noAdjustHandles="1" noChangeArrowheads="1" noChangeShapeType="1"/>
              </p:cNvPicPr>
              <p:nvPr/>
            </p:nvPicPr>
            <p:blipFill>
              <a:blip r:embed="rId11"/>
              <a:stretch>
                <a:fillRect/>
              </a:stretch>
            </p:blipFill>
            <p:spPr>
              <a:xfrm>
                <a:off x="9092005" y="4878383"/>
                <a:ext cx="2614220" cy="1470499"/>
              </a:xfrm>
              <a:prstGeom prst="rect">
                <a:avLst/>
              </a:prstGeom>
              <a:ln w="3175">
                <a:solidFill>
                  <a:prstClr val="ltGray"/>
                </a:solidFill>
              </a:ln>
            </p:spPr>
          </p:pic>
        </mc:Fallback>
      </mc:AlternateContent>
      <mc:AlternateContent xmlns:mc="http://schemas.openxmlformats.org/markup-compatibility/2006">
        <mc:Choice xmlns:psez="http://schemas.microsoft.com/office/powerpoint/2016/sectionzoom" Requires="psez">
          <p:graphicFrame>
            <p:nvGraphicFramePr>
              <p:cNvPr id="16" name="Section Zoom 15">
                <a:extLst>
                  <a:ext uri="{FF2B5EF4-FFF2-40B4-BE49-F238E27FC236}">
                    <a16:creationId xmlns:a16="http://schemas.microsoft.com/office/drawing/2014/main" id="{1B3D3420-5603-47CA-A218-899B7C8BC008}"/>
                  </a:ext>
                </a:extLst>
              </p:cNvPr>
              <p:cNvGraphicFramePr>
                <a:graphicFrameLocks noChangeAspect="1"/>
              </p:cNvGraphicFramePr>
              <p:nvPr>
                <p:extLst>
                  <p:ext uri="{D42A27DB-BD31-4B8C-83A1-F6EECF244321}">
                    <p14:modId xmlns:p14="http://schemas.microsoft.com/office/powerpoint/2010/main" val="845995520"/>
                  </p:ext>
                </p:extLst>
              </p:nvPr>
            </p:nvGraphicFramePr>
            <p:xfrm>
              <a:off x="9092005" y="3121655"/>
              <a:ext cx="2614220" cy="1470499"/>
            </p:xfrm>
            <a:graphic>
              <a:graphicData uri="http://schemas.microsoft.com/office/powerpoint/2016/sectionzoom">
                <psez:sectionZm>
                  <psez:sectionZmObj sectionId="{4EBB91CF-91C6-4AAE-B90F-AB727E66FF3C}">
                    <psez:zmPr id="{F637811F-9A4C-45B6-8B2A-E3A2D055ADFC}" transitionDur="1000">
                      <p166:blipFill xmlns:p166="http://schemas.microsoft.com/office/powerpoint/2016/6/main">
                        <a:blip r:embed="rId13"/>
                        <a:stretch>
                          <a:fillRect/>
                        </a:stretch>
                      </p166:blipFill>
                      <p166:spPr xmlns:p166="http://schemas.microsoft.com/office/powerpoint/2016/6/main">
                        <a:xfrm>
                          <a:off x="0" y="0"/>
                          <a:ext cx="2614220" cy="1470499"/>
                        </a:xfrm>
                        <a:prstGeom prst="rect">
                          <a:avLst/>
                        </a:prstGeom>
                        <a:ln w="3175">
                          <a:solidFill>
                            <a:prstClr val="ltGray"/>
                          </a:solidFill>
                        </a:ln>
                      </p166:spPr>
                    </psez:zmPr>
                  </psez:sectionZmObj>
                </psez:sectionZm>
              </a:graphicData>
            </a:graphic>
          </p:graphicFrame>
        </mc:Choice>
        <mc:Fallback>
          <p:pic>
            <p:nvPicPr>
              <p:cNvPr id="16" name="Section Zoom 15">
                <a:hlinkClick r:id="rId14" action="ppaction://hlinksldjump"/>
                <a:extLst>
                  <a:ext uri="{FF2B5EF4-FFF2-40B4-BE49-F238E27FC236}">
                    <a16:creationId xmlns:a16="http://schemas.microsoft.com/office/drawing/2014/main" id="{1B3D3420-5603-47CA-A218-899B7C8BC008}"/>
                  </a:ext>
                </a:extLst>
              </p:cNvPr>
              <p:cNvPicPr>
                <a:picLocks noGrp="1" noRot="1" noChangeAspect="1" noMove="1" noResize="1" noEditPoints="1" noAdjustHandles="1" noChangeArrowheads="1" noChangeShapeType="1"/>
              </p:cNvPicPr>
              <p:nvPr/>
            </p:nvPicPr>
            <p:blipFill>
              <a:blip r:embed="rId13"/>
              <a:stretch>
                <a:fillRect/>
              </a:stretch>
            </p:blipFill>
            <p:spPr>
              <a:xfrm>
                <a:off x="9092005" y="3121655"/>
                <a:ext cx="2614220" cy="1470499"/>
              </a:xfrm>
              <a:prstGeom prst="rect">
                <a:avLst/>
              </a:prstGeom>
              <a:ln w="3175">
                <a:solidFill>
                  <a:prstClr val="ltGray"/>
                </a:solidFill>
              </a:ln>
            </p:spPr>
          </p:pic>
        </mc:Fallback>
      </mc:AlternateContent>
      <mc:AlternateContent xmlns:mc="http://schemas.openxmlformats.org/markup-compatibility/2006">
        <mc:Choice xmlns:psez="http://schemas.microsoft.com/office/powerpoint/2016/sectionzoom" Requires="psez">
          <p:graphicFrame>
            <p:nvGraphicFramePr>
              <p:cNvPr id="18" name="Section Zoom 17">
                <a:extLst>
                  <a:ext uri="{FF2B5EF4-FFF2-40B4-BE49-F238E27FC236}">
                    <a16:creationId xmlns:a16="http://schemas.microsoft.com/office/drawing/2014/main" id="{DC3BBAE1-F3C4-4342-9850-B7D694CD9CB5}"/>
                  </a:ext>
                </a:extLst>
              </p:cNvPr>
              <p:cNvGraphicFramePr>
                <a:graphicFrameLocks noChangeAspect="1"/>
              </p:cNvGraphicFramePr>
              <p:nvPr>
                <p:extLst>
                  <p:ext uri="{D42A27DB-BD31-4B8C-83A1-F6EECF244321}">
                    <p14:modId xmlns:p14="http://schemas.microsoft.com/office/powerpoint/2010/main" val="3516952615"/>
                  </p:ext>
                </p:extLst>
              </p:nvPr>
            </p:nvGraphicFramePr>
            <p:xfrm>
              <a:off x="2905911" y="1358339"/>
              <a:ext cx="2614220" cy="1470499"/>
            </p:xfrm>
            <a:graphic>
              <a:graphicData uri="http://schemas.microsoft.com/office/powerpoint/2016/sectionzoom">
                <psez:sectionZm>
                  <psez:sectionZmObj sectionId="{EC54CDD8-E613-43BA-B44D-1245A25264E4}">
                    <psez:zmPr id="{956B29E0-7974-4D2B-8303-C81FE864CFE7}" transitionDur="1000">
                      <p166:blipFill xmlns:p166="http://schemas.microsoft.com/office/powerpoint/2016/6/main">
                        <a:blip r:embed="rId15"/>
                        <a:stretch>
                          <a:fillRect/>
                        </a:stretch>
                      </p166:blipFill>
                      <p166:spPr xmlns:p166="http://schemas.microsoft.com/office/powerpoint/2016/6/main">
                        <a:xfrm>
                          <a:off x="0" y="0"/>
                          <a:ext cx="2614220" cy="1470499"/>
                        </a:xfrm>
                        <a:prstGeom prst="rect">
                          <a:avLst/>
                        </a:prstGeom>
                        <a:ln w="3175">
                          <a:solidFill>
                            <a:prstClr val="ltGray"/>
                          </a:solidFill>
                        </a:ln>
                      </p166:spPr>
                    </psez:zmPr>
                  </psez:sectionZmObj>
                </psez:sectionZm>
              </a:graphicData>
            </a:graphic>
          </p:graphicFrame>
        </mc:Choice>
        <mc:Fallback>
          <p:pic>
            <p:nvPicPr>
              <p:cNvPr id="18" name="Section Zoom 17">
                <a:hlinkClick r:id="rId16" action="ppaction://hlinksldjump"/>
                <a:extLst>
                  <a:ext uri="{FF2B5EF4-FFF2-40B4-BE49-F238E27FC236}">
                    <a16:creationId xmlns:a16="http://schemas.microsoft.com/office/drawing/2014/main" id="{DC3BBAE1-F3C4-4342-9850-B7D694CD9CB5}"/>
                  </a:ext>
                </a:extLst>
              </p:cNvPr>
              <p:cNvPicPr>
                <a:picLocks noGrp="1" noRot="1" noChangeAspect="1" noMove="1" noResize="1" noEditPoints="1" noAdjustHandles="1" noChangeArrowheads="1" noChangeShapeType="1"/>
              </p:cNvPicPr>
              <p:nvPr/>
            </p:nvPicPr>
            <p:blipFill>
              <a:blip r:embed="rId15"/>
              <a:stretch>
                <a:fillRect/>
              </a:stretch>
            </p:blipFill>
            <p:spPr>
              <a:xfrm>
                <a:off x="2905911" y="1358339"/>
                <a:ext cx="2614220" cy="1470499"/>
              </a:xfrm>
              <a:prstGeom prst="rect">
                <a:avLst/>
              </a:prstGeom>
              <a:ln w="3175">
                <a:solidFill>
                  <a:prstClr val="ltGray"/>
                </a:solidFill>
              </a:ln>
            </p:spPr>
          </p:pic>
        </mc:Fallback>
      </mc:AlternateContent>
      <p:sp>
        <p:nvSpPr>
          <p:cNvPr id="19" name="TextBox 18">
            <a:extLst>
              <a:ext uri="{FF2B5EF4-FFF2-40B4-BE49-F238E27FC236}">
                <a16:creationId xmlns:a16="http://schemas.microsoft.com/office/drawing/2014/main" id="{668FCFC7-0C4F-4643-8969-977BD6165CF7}"/>
              </a:ext>
            </a:extLst>
          </p:cNvPr>
          <p:cNvSpPr txBox="1"/>
          <p:nvPr/>
        </p:nvSpPr>
        <p:spPr>
          <a:xfrm>
            <a:off x="6219825" y="1619250"/>
            <a:ext cx="5381625" cy="923330"/>
          </a:xfrm>
          <a:prstGeom prst="rect">
            <a:avLst/>
          </a:prstGeom>
          <a:noFill/>
        </p:spPr>
        <p:txBody>
          <a:bodyPr wrap="square" rtlCol="0">
            <a:spAutoFit/>
          </a:bodyPr>
          <a:lstStyle/>
          <a:p>
            <a:r>
              <a:rPr lang="en-US" dirty="0"/>
              <a:t>Click any image to be taken directly to that section.  Once you have finished the section you will be brought back to this page.</a:t>
            </a:r>
          </a:p>
        </p:txBody>
      </p:sp>
    </p:spTree>
    <p:extLst>
      <p:ext uri="{BB962C8B-B14F-4D97-AF65-F5344CB8AC3E}">
        <p14:creationId xmlns:p14="http://schemas.microsoft.com/office/powerpoint/2010/main" val="23658779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334539" y="2551837"/>
            <a:ext cx="5703581" cy="1754326"/>
          </a:xfrm>
          <a:prstGeom prst="rect">
            <a:avLst/>
          </a:prstGeom>
          <a:noFill/>
        </p:spPr>
        <p:txBody>
          <a:bodyPr wrap="square" rtlCol="0">
            <a:spAutoFit/>
          </a:bodyPr>
          <a:lstStyle/>
          <a:p>
            <a:r>
              <a:rPr lang="en-US" sz="5400" dirty="0">
                <a:latin typeface="Univers Light" panose="020B0403020202020204" pitchFamily="34" charset="0"/>
              </a:rPr>
              <a:t>CLAIMS</a:t>
            </a:r>
          </a:p>
          <a:p>
            <a:r>
              <a:rPr lang="en-US" sz="5400" dirty="0">
                <a:latin typeface="Univers Light" panose="020B0403020202020204" pitchFamily="34" charset="0"/>
              </a:rPr>
              <a:t>ADJUDICATION</a:t>
            </a:r>
          </a:p>
        </p:txBody>
      </p:sp>
      <p:pic>
        <p:nvPicPr>
          <p:cNvPr id="3" name="Picture 2">
            <a:extLst>
              <a:ext uri="{FF2B5EF4-FFF2-40B4-BE49-F238E27FC236}">
                <a16:creationId xmlns:a16="http://schemas.microsoft.com/office/drawing/2014/main" id="{902EA280-9002-4A8C-9DF4-006917C9FCFC}"/>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2653684" y="1524000"/>
            <a:ext cx="3810000" cy="3810000"/>
          </a:xfrm>
          <a:prstGeom prst="rect">
            <a:avLst/>
          </a:prstGeom>
        </p:spPr>
      </p:pic>
    </p:spTree>
    <p:extLst>
      <p:ext uri="{BB962C8B-B14F-4D97-AF65-F5344CB8AC3E}">
        <p14:creationId xmlns:p14="http://schemas.microsoft.com/office/powerpoint/2010/main" val="2466945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What is Adjudication?</a:t>
            </a:r>
          </a:p>
        </p:txBody>
      </p:sp>
      <p:sp>
        <p:nvSpPr>
          <p:cNvPr id="35845" name="Rectangle 5"/>
          <p:cNvSpPr>
            <a:spLocks noGrp="1" noChangeArrowheads="1"/>
          </p:cNvSpPr>
          <p:nvPr>
            <p:ph type="body" idx="1"/>
          </p:nvPr>
        </p:nvSpPr>
        <p:spPr/>
        <p:txBody>
          <a:bodyPr>
            <a:normAutofit/>
          </a:bodyPr>
          <a:lstStyle/>
          <a:p>
            <a:pPr marL="0" indent="0">
              <a:buNone/>
            </a:pPr>
            <a:r>
              <a:rPr lang="en-US" sz="2400" dirty="0"/>
              <a:t>The word “adjudication” refers to the determination of the insurer's payment or financial responsibility after the member's insurance benefits are applied to a medical claim.</a:t>
            </a:r>
          </a:p>
          <a:p>
            <a:endParaRPr lang="en-US" sz="2400" dirty="0"/>
          </a:p>
          <a:p>
            <a:pPr marL="0" indent="0">
              <a:buNone/>
            </a:pPr>
            <a:r>
              <a:rPr lang="en-US" sz="2400" dirty="0"/>
              <a:t>In other words, it is a:</a:t>
            </a:r>
          </a:p>
          <a:p>
            <a:endParaRPr lang="en-US" sz="2400" dirty="0"/>
          </a:p>
          <a:p>
            <a:r>
              <a:rPr lang="en-US" sz="2400" dirty="0"/>
              <a:t>Decision</a:t>
            </a:r>
          </a:p>
          <a:p>
            <a:r>
              <a:rPr lang="en-US" sz="2400" dirty="0"/>
              <a:t>Determination</a:t>
            </a:r>
          </a:p>
          <a:p>
            <a:r>
              <a:rPr lang="en-US" sz="2400" dirty="0"/>
              <a:t>Ruling</a:t>
            </a:r>
          </a:p>
          <a:p>
            <a:pPr marL="0" indent="0">
              <a:buNone/>
            </a:pPr>
            <a:endParaRPr lang="en-US" sz="2400" dirty="0"/>
          </a:p>
        </p:txBody>
      </p:sp>
      <p:pic>
        <p:nvPicPr>
          <p:cNvPr id="4" name="Picture 3">
            <a:extLst>
              <a:ext uri="{FF2B5EF4-FFF2-40B4-BE49-F238E27FC236}">
                <a16:creationId xmlns:a16="http://schemas.microsoft.com/office/drawing/2014/main" id="{698778DD-4306-4174-9F25-7F98BE1E6FDA}"/>
              </a:ext>
            </a:extLst>
          </p:cNvPr>
          <p:cNvPicPr>
            <a:picLocks/>
          </p:cNvPicPr>
          <p:nvPr/>
        </p:nvPicPr>
        <p:blipFill>
          <a:blip r:embed="rId3"/>
          <a:stretch>
            <a:fillRect/>
          </a:stretch>
        </p:blipFill>
        <p:spPr>
          <a:xfrm>
            <a:off x="11408663" y="5945687"/>
            <a:ext cx="574790" cy="637674"/>
          </a:xfrm>
          <a:prstGeom prst="rect">
            <a:avLst/>
          </a:prstGeom>
        </p:spPr>
      </p:pic>
    </p:spTree>
    <p:extLst>
      <p:ext uri="{BB962C8B-B14F-4D97-AF65-F5344CB8AC3E}">
        <p14:creationId xmlns:p14="http://schemas.microsoft.com/office/powerpoint/2010/main" val="1768710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5">
                                            <p:txEl>
                                              <p:pRg st="0" end="0"/>
                                            </p:txEl>
                                          </p:spTgt>
                                        </p:tgtEl>
                                        <p:attrNameLst>
                                          <p:attrName>style.visibility</p:attrName>
                                        </p:attrNameLst>
                                      </p:cBhvr>
                                      <p:to>
                                        <p:strVal val="visible"/>
                                      </p:to>
                                    </p:set>
                                    <p:animEffect transition="in" filter="fade">
                                      <p:cBhvr>
                                        <p:cTn id="7" dur="500"/>
                                        <p:tgtEl>
                                          <p:spTgt spid="358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845">
                                            <p:txEl>
                                              <p:pRg st="2" end="2"/>
                                            </p:txEl>
                                          </p:spTgt>
                                        </p:tgtEl>
                                        <p:attrNameLst>
                                          <p:attrName>style.visibility</p:attrName>
                                        </p:attrNameLst>
                                      </p:cBhvr>
                                      <p:to>
                                        <p:strVal val="visible"/>
                                      </p:to>
                                    </p:set>
                                    <p:animEffect transition="in" filter="fade">
                                      <p:cBhvr>
                                        <p:cTn id="12" dur="500"/>
                                        <p:tgtEl>
                                          <p:spTgt spid="3584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845">
                                            <p:txEl>
                                              <p:pRg st="4" end="4"/>
                                            </p:txEl>
                                          </p:spTgt>
                                        </p:tgtEl>
                                        <p:attrNameLst>
                                          <p:attrName>style.visibility</p:attrName>
                                        </p:attrNameLst>
                                      </p:cBhvr>
                                      <p:to>
                                        <p:strVal val="visible"/>
                                      </p:to>
                                    </p:set>
                                    <p:animEffect transition="in" filter="fade">
                                      <p:cBhvr>
                                        <p:cTn id="17" dur="500"/>
                                        <p:tgtEl>
                                          <p:spTgt spid="3584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845">
                                            <p:txEl>
                                              <p:pRg st="5" end="5"/>
                                            </p:txEl>
                                          </p:spTgt>
                                        </p:tgtEl>
                                        <p:attrNameLst>
                                          <p:attrName>style.visibility</p:attrName>
                                        </p:attrNameLst>
                                      </p:cBhvr>
                                      <p:to>
                                        <p:strVal val="visible"/>
                                      </p:to>
                                    </p:set>
                                    <p:animEffect transition="in" filter="fade">
                                      <p:cBhvr>
                                        <p:cTn id="22" dur="500"/>
                                        <p:tgtEl>
                                          <p:spTgt spid="35845">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845">
                                            <p:txEl>
                                              <p:pRg st="6" end="6"/>
                                            </p:txEl>
                                          </p:spTgt>
                                        </p:tgtEl>
                                        <p:attrNameLst>
                                          <p:attrName>style.visibility</p:attrName>
                                        </p:attrNameLst>
                                      </p:cBhvr>
                                      <p:to>
                                        <p:strVal val="visible"/>
                                      </p:to>
                                    </p:set>
                                    <p:animEffect transition="in" filter="fade">
                                      <p:cBhvr>
                                        <p:cTn id="27" dur="500"/>
                                        <p:tgtEl>
                                          <p:spTgt spid="3584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Claims Adjudication</a:t>
            </a:r>
          </a:p>
        </p:txBody>
      </p:sp>
      <p:sp>
        <p:nvSpPr>
          <p:cNvPr id="3" name="Content Placeholder 2"/>
          <p:cNvSpPr>
            <a:spLocks noGrp="1"/>
          </p:cNvSpPr>
          <p:nvPr>
            <p:ph idx="1"/>
          </p:nvPr>
        </p:nvSpPr>
        <p:spPr>
          <a:xfrm>
            <a:off x="3401627" y="1641630"/>
            <a:ext cx="8229600" cy="4525963"/>
          </a:xfrm>
        </p:spPr>
        <p:txBody>
          <a:bodyPr>
            <a:normAutofit/>
          </a:bodyPr>
          <a:lstStyle/>
          <a:p>
            <a:pPr marL="0" indent="0">
              <a:buNone/>
            </a:pPr>
            <a:r>
              <a:rPr lang="en-US" sz="2400" dirty="0"/>
              <a:t>Our Purpose:</a:t>
            </a:r>
          </a:p>
          <a:p>
            <a:endParaRPr lang="en-US" sz="2400" dirty="0"/>
          </a:p>
          <a:p>
            <a:r>
              <a:rPr lang="en-US" sz="2400" dirty="0"/>
              <a:t>To make payment determinations on claims that require manual review.</a:t>
            </a:r>
          </a:p>
          <a:p>
            <a:pPr marL="0" indent="0">
              <a:buNone/>
            </a:pPr>
            <a:endParaRPr lang="en-US" sz="2400" dirty="0"/>
          </a:p>
          <a:p>
            <a:endParaRPr lang="en-US" sz="2400" dirty="0"/>
          </a:p>
        </p:txBody>
      </p:sp>
      <p:pic>
        <p:nvPicPr>
          <p:cNvPr id="4" name="Picture 3">
            <a:extLst>
              <a:ext uri="{FF2B5EF4-FFF2-40B4-BE49-F238E27FC236}">
                <a16:creationId xmlns:a16="http://schemas.microsoft.com/office/drawing/2014/main" id="{F3FCD1BB-FB36-4229-BB14-CC3B489A4125}"/>
              </a:ext>
            </a:extLst>
          </p:cNvPr>
          <p:cNvPicPr>
            <a:picLocks/>
          </p:cNvPicPr>
          <p:nvPr/>
        </p:nvPicPr>
        <p:blipFill>
          <a:blip r:embed="rId3"/>
          <a:stretch>
            <a:fillRect/>
          </a:stretch>
        </p:blipFill>
        <p:spPr>
          <a:xfrm>
            <a:off x="11408663" y="5945687"/>
            <a:ext cx="574790" cy="637674"/>
          </a:xfrm>
          <a:prstGeom prst="rect">
            <a:avLst/>
          </a:prstGeom>
        </p:spPr>
      </p:pic>
    </p:spTree>
    <p:extLst>
      <p:ext uri="{BB962C8B-B14F-4D97-AF65-F5344CB8AC3E}">
        <p14:creationId xmlns:p14="http://schemas.microsoft.com/office/powerpoint/2010/main" val="370647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Claims Adjudication</a:t>
            </a:r>
          </a:p>
        </p:txBody>
      </p:sp>
      <p:sp>
        <p:nvSpPr>
          <p:cNvPr id="3" name="Content Placeholder 2"/>
          <p:cNvSpPr>
            <a:spLocks noGrp="1"/>
          </p:cNvSpPr>
          <p:nvPr>
            <p:ph idx="1"/>
          </p:nvPr>
        </p:nvSpPr>
        <p:spPr>
          <a:xfrm>
            <a:off x="3330606" y="1632753"/>
            <a:ext cx="8229600" cy="4525963"/>
          </a:xfrm>
        </p:spPr>
        <p:txBody>
          <a:bodyPr>
            <a:normAutofit/>
          </a:bodyPr>
          <a:lstStyle/>
          <a:p>
            <a:pPr marL="0" indent="0">
              <a:buNone/>
            </a:pPr>
            <a:r>
              <a:rPr lang="en-US" sz="2400" dirty="0"/>
              <a:t>Our Goal:</a:t>
            </a:r>
          </a:p>
          <a:p>
            <a:endParaRPr lang="en-US" sz="2400" dirty="0"/>
          </a:p>
          <a:p>
            <a:r>
              <a:rPr lang="en-US" sz="2400" dirty="0"/>
              <a:t>To ensure members and providers receive timely and accurate adjudication of claims that meet or exceed accuracy and timeliness goals so that members receive all benefits promised by their plan and all providers are paid promptly. </a:t>
            </a:r>
            <a:endParaRPr lang="en-US" sz="2000" dirty="0"/>
          </a:p>
        </p:txBody>
      </p:sp>
      <p:pic>
        <p:nvPicPr>
          <p:cNvPr id="4" name="Picture 3">
            <a:extLst>
              <a:ext uri="{FF2B5EF4-FFF2-40B4-BE49-F238E27FC236}">
                <a16:creationId xmlns:a16="http://schemas.microsoft.com/office/drawing/2014/main" id="{9DB8F0C4-9939-473B-A204-DFF08B83D566}"/>
              </a:ext>
            </a:extLst>
          </p:cNvPr>
          <p:cNvPicPr>
            <a:picLocks/>
          </p:cNvPicPr>
          <p:nvPr/>
        </p:nvPicPr>
        <p:blipFill>
          <a:blip r:embed="rId3"/>
          <a:stretch>
            <a:fillRect/>
          </a:stretch>
        </p:blipFill>
        <p:spPr>
          <a:xfrm>
            <a:off x="11408663" y="5945687"/>
            <a:ext cx="574790" cy="637674"/>
          </a:xfrm>
          <a:prstGeom prst="rect">
            <a:avLst/>
          </a:prstGeom>
        </p:spPr>
      </p:pic>
    </p:spTree>
    <p:extLst>
      <p:ext uri="{BB962C8B-B14F-4D97-AF65-F5344CB8AC3E}">
        <p14:creationId xmlns:p14="http://schemas.microsoft.com/office/powerpoint/2010/main" val="3373922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Claims Adjudication</a:t>
            </a:r>
          </a:p>
        </p:txBody>
      </p:sp>
      <p:sp>
        <p:nvSpPr>
          <p:cNvPr id="3" name="Content Placeholder 2"/>
          <p:cNvSpPr>
            <a:spLocks noGrp="1"/>
          </p:cNvSpPr>
          <p:nvPr>
            <p:ph idx="1"/>
          </p:nvPr>
        </p:nvSpPr>
        <p:spPr>
          <a:xfrm>
            <a:off x="3383872" y="1659386"/>
            <a:ext cx="8229600" cy="4525963"/>
          </a:xfrm>
        </p:spPr>
        <p:txBody>
          <a:bodyPr>
            <a:noAutofit/>
          </a:bodyPr>
          <a:lstStyle/>
          <a:p>
            <a:pPr marL="0" indent="0">
              <a:buNone/>
            </a:pPr>
            <a:r>
              <a:rPr lang="en-US" sz="2400" dirty="0">
                <a:cs typeface="Arial" panose="020B0604020202020204" pitchFamily="34" charset="0"/>
              </a:rPr>
              <a:t>What We Do:</a:t>
            </a:r>
          </a:p>
          <a:p>
            <a:pPr marL="0" indent="0">
              <a:buNone/>
            </a:pPr>
            <a:endParaRPr lang="en-US" sz="2400" b="1" dirty="0">
              <a:cs typeface="Arial" panose="020B0604020202020204" pitchFamily="34" charset="0"/>
            </a:endParaRPr>
          </a:p>
          <a:p>
            <a:pPr marL="285750" indent="-285750">
              <a:buFont typeface="Arial" charset="0"/>
              <a:buChar char="•"/>
            </a:pPr>
            <a:r>
              <a:rPr lang="en-US" sz="2400" dirty="0"/>
              <a:t>Review claims that have been flagged for manual adjudication</a:t>
            </a:r>
          </a:p>
          <a:p>
            <a:pPr marL="285750" indent="-285750">
              <a:buFont typeface="Arial" charset="0"/>
              <a:buChar char="•"/>
            </a:pPr>
            <a:endParaRPr lang="en-US" sz="2400" dirty="0"/>
          </a:p>
          <a:p>
            <a:pPr marL="285750" indent="-285750">
              <a:buFont typeface="Arial" charset="0"/>
              <a:buChar char="•"/>
            </a:pPr>
            <a:r>
              <a:rPr lang="en-US" sz="2400" dirty="0"/>
              <a:t>Identify process improvement opportunities</a:t>
            </a:r>
          </a:p>
          <a:p>
            <a:pPr marL="342900" indent="-342900"/>
            <a:endParaRPr lang="en-US" sz="2400" dirty="0"/>
          </a:p>
          <a:p>
            <a:pPr marL="342900" indent="-342900"/>
            <a:r>
              <a:rPr lang="en-US" sz="2400" dirty="0"/>
              <a:t>Perform audit controls to monitor compliance with regulatory requirements</a:t>
            </a:r>
          </a:p>
          <a:p>
            <a:endParaRPr lang="en-US" sz="2400" dirty="0"/>
          </a:p>
        </p:txBody>
      </p:sp>
      <p:pic>
        <p:nvPicPr>
          <p:cNvPr id="4" name="Picture 3">
            <a:extLst>
              <a:ext uri="{FF2B5EF4-FFF2-40B4-BE49-F238E27FC236}">
                <a16:creationId xmlns:a16="http://schemas.microsoft.com/office/drawing/2014/main" id="{8C77C841-B8C0-4FBF-BD83-8FF98AAE30E8}"/>
              </a:ext>
            </a:extLst>
          </p:cNvPr>
          <p:cNvPicPr>
            <a:picLocks/>
          </p:cNvPicPr>
          <p:nvPr/>
        </p:nvPicPr>
        <p:blipFill>
          <a:blip r:embed="rId3"/>
          <a:stretch>
            <a:fillRect/>
          </a:stretch>
        </p:blipFill>
        <p:spPr>
          <a:xfrm>
            <a:off x="11408663" y="5945687"/>
            <a:ext cx="574790" cy="637674"/>
          </a:xfrm>
          <a:prstGeom prst="rect">
            <a:avLst/>
          </a:prstGeom>
        </p:spPr>
      </p:pic>
    </p:spTree>
    <p:extLst>
      <p:ext uri="{BB962C8B-B14F-4D97-AF65-F5344CB8AC3E}">
        <p14:creationId xmlns:p14="http://schemas.microsoft.com/office/powerpoint/2010/main" val="1449166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Adjudication</a:t>
            </a:r>
            <a:r>
              <a:rPr lang="en-US" sz="4400" dirty="0">
                <a:latin typeface="+mj-lt"/>
              </a:rPr>
              <a:t> Roles</a:t>
            </a:r>
          </a:p>
        </p:txBody>
      </p:sp>
      <p:sp>
        <p:nvSpPr>
          <p:cNvPr id="35845" name="Rectangle 5"/>
          <p:cNvSpPr>
            <a:spLocks noGrp="1" noChangeArrowheads="1"/>
          </p:cNvSpPr>
          <p:nvPr>
            <p:ph type="body" idx="1"/>
          </p:nvPr>
        </p:nvSpPr>
        <p:spPr>
          <a:xfrm>
            <a:off x="3214832" y="1600199"/>
            <a:ext cx="4915914" cy="4525963"/>
          </a:xfrm>
        </p:spPr>
        <p:txBody>
          <a:bodyPr>
            <a:noAutofit/>
          </a:bodyPr>
          <a:lstStyle/>
          <a:p>
            <a:pPr marL="0" indent="0">
              <a:buNone/>
            </a:pPr>
            <a:endParaRPr lang="en-US" sz="2400" dirty="0"/>
          </a:p>
          <a:p>
            <a:pPr marL="0" indent="0">
              <a:buNone/>
            </a:pPr>
            <a:r>
              <a:rPr lang="en-US" sz="2400" dirty="0"/>
              <a:t>Examiner  </a:t>
            </a:r>
          </a:p>
          <a:p>
            <a:endParaRPr lang="en-US" sz="2400" dirty="0"/>
          </a:p>
          <a:p>
            <a:pPr marL="0" indent="0">
              <a:buNone/>
            </a:pPr>
            <a:r>
              <a:rPr lang="en-US" sz="2400" dirty="0"/>
              <a:t>Quality Assurance Trainer  </a:t>
            </a:r>
          </a:p>
          <a:p>
            <a:pPr marL="0" indent="0">
              <a:buNone/>
            </a:pPr>
            <a:r>
              <a:rPr lang="en-US" sz="2400" dirty="0"/>
              <a:t> </a:t>
            </a:r>
          </a:p>
          <a:p>
            <a:pPr marL="0" indent="0">
              <a:buNone/>
            </a:pPr>
            <a:r>
              <a:rPr lang="en-US" sz="2400" dirty="0"/>
              <a:t>Business Specialist </a:t>
            </a:r>
          </a:p>
        </p:txBody>
      </p:sp>
      <p:pic>
        <p:nvPicPr>
          <p:cNvPr id="5" name="Picture 4">
            <a:extLst>
              <a:ext uri="{FF2B5EF4-FFF2-40B4-BE49-F238E27FC236}">
                <a16:creationId xmlns:a16="http://schemas.microsoft.com/office/drawing/2014/main" id="{299F4D97-E26A-4664-A2AA-E16AF7B087FB}"/>
              </a:ext>
            </a:extLst>
          </p:cNvPr>
          <p:cNvPicPr>
            <a:picLocks/>
          </p:cNvPicPr>
          <p:nvPr/>
        </p:nvPicPr>
        <p:blipFill>
          <a:blip r:embed="rId3"/>
          <a:stretch>
            <a:fillRect/>
          </a:stretch>
        </p:blipFill>
        <p:spPr>
          <a:xfrm>
            <a:off x="11408663" y="5945687"/>
            <a:ext cx="574790" cy="637674"/>
          </a:xfrm>
          <a:prstGeom prst="rect">
            <a:avLst/>
          </a:prstGeom>
        </p:spPr>
      </p:pic>
      <p:pic>
        <p:nvPicPr>
          <p:cNvPr id="11" name="Picture 10">
            <a:extLst>
              <a:ext uri="{FF2B5EF4-FFF2-40B4-BE49-F238E27FC236}">
                <a16:creationId xmlns:a16="http://schemas.microsoft.com/office/drawing/2014/main" id="{C0D0D5B2-3B50-4E3B-8D48-A823A51A384D}"/>
              </a:ext>
            </a:extLst>
          </p:cNvPr>
          <p:cNvPicPr>
            <a:picLocks noChangeAspect="1"/>
          </p:cNvPicPr>
          <p:nvPr/>
        </p:nvPicPr>
        <p:blipFill>
          <a:blip r:embed="rId4"/>
          <a:stretch>
            <a:fillRect/>
          </a:stretch>
        </p:blipFill>
        <p:spPr>
          <a:xfrm>
            <a:off x="8038458" y="1600201"/>
            <a:ext cx="3657600" cy="3657600"/>
          </a:xfrm>
          <a:prstGeom prst="rect">
            <a:avLst/>
          </a:prstGeom>
        </p:spPr>
      </p:pic>
    </p:spTree>
    <p:extLst>
      <p:ext uri="{BB962C8B-B14F-4D97-AF65-F5344CB8AC3E}">
        <p14:creationId xmlns:p14="http://schemas.microsoft.com/office/powerpoint/2010/main" val="3711576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5">
                                            <p:txEl>
                                              <p:pRg st="1" end="1"/>
                                            </p:txEl>
                                          </p:spTgt>
                                        </p:tgtEl>
                                        <p:attrNameLst>
                                          <p:attrName>style.visibility</p:attrName>
                                        </p:attrNameLst>
                                      </p:cBhvr>
                                      <p:to>
                                        <p:strVal val="visible"/>
                                      </p:to>
                                    </p:set>
                                    <p:animEffect transition="in" filter="fade">
                                      <p:cBhvr>
                                        <p:cTn id="7" dur="500"/>
                                        <p:tgtEl>
                                          <p:spTgt spid="3584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845">
                                            <p:txEl>
                                              <p:pRg st="3" end="3"/>
                                            </p:txEl>
                                          </p:spTgt>
                                        </p:tgtEl>
                                        <p:attrNameLst>
                                          <p:attrName>style.visibility</p:attrName>
                                        </p:attrNameLst>
                                      </p:cBhvr>
                                      <p:to>
                                        <p:strVal val="visible"/>
                                      </p:to>
                                    </p:set>
                                    <p:animEffect transition="in" filter="fade">
                                      <p:cBhvr>
                                        <p:cTn id="12" dur="500"/>
                                        <p:tgtEl>
                                          <p:spTgt spid="3584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845">
                                            <p:txEl>
                                              <p:pRg st="5" end="5"/>
                                            </p:txEl>
                                          </p:spTgt>
                                        </p:tgtEl>
                                        <p:attrNameLst>
                                          <p:attrName>style.visibility</p:attrName>
                                        </p:attrNameLst>
                                      </p:cBhvr>
                                      <p:to>
                                        <p:strVal val="visible"/>
                                      </p:to>
                                    </p:set>
                                    <p:animEffect transition="in" filter="fade">
                                      <p:cBhvr>
                                        <p:cTn id="17" dur="500"/>
                                        <p:tgtEl>
                                          <p:spTgt spid="3584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Adjudication Units</a:t>
            </a:r>
          </a:p>
        </p:txBody>
      </p:sp>
      <p:sp>
        <p:nvSpPr>
          <p:cNvPr id="35845" name="Rectangle 5"/>
          <p:cNvSpPr>
            <a:spLocks noGrp="1" noChangeArrowheads="1"/>
          </p:cNvSpPr>
          <p:nvPr>
            <p:ph type="body" idx="1"/>
          </p:nvPr>
        </p:nvSpPr>
        <p:spPr>
          <a:xfrm>
            <a:off x="3353837" y="1600201"/>
            <a:ext cx="5484325" cy="5083097"/>
          </a:xfrm>
        </p:spPr>
        <p:txBody>
          <a:bodyPr>
            <a:normAutofit/>
          </a:bodyPr>
          <a:lstStyle/>
          <a:p>
            <a:pPr marL="0" indent="0">
              <a:buNone/>
            </a:pPr>
            <a:r>
              <a:rPr lang="en-US" sz="2400" dirty="0"/>
              <a:t>Cross  </a:t>
            </a:r>
          </a:p>
          <a:p>
            <a:pPr marL="0" indent="0">
              <a:buNone/>
            </a:pPr>
            <a:endParaRPr lang="en-US" sz="2400" dirty="0"/>
          </a:p>
          <a:p>
            <a:pPr marL="0" indent="0">
              <a:buNone/>
            </a:pPr>
            <a:r>
              <a:rPr lang="en-US" sz="2400" dirty="0"/>
              <a:t>Shield </a:t>
            </a:r>
          </a:p>
          <a:p>
            <a:pPr marL="0" indent="0">
              <a:buNone/>
            </a:pPr>
            <a:endParaRPr lang="en-US" sz="2400" dirty="0"/>
          </a:p>
          <a:p>
            <a:pPr marL="0" indent="0">
              <a:buNone/>
            </a:pPr>
            <a:r>
              <a:rPr lang="en-US" sz="2400" dirty="0"/>
              <a:t>Akamai Advantage</a:t>
            </a:r>
          </a:p>
          <a:p>
            <a:pPr marL="0" indent="0">
              <a:buNone/>
            </a:pPr>
            <a:endParaRPr lang="en-US" sz="2400" dirty="0"/>
          </a:p>
          <a:p>
            <a:pPr marL="0" indent="0">
              <a:buNone/>
            </a:pPr>
            <a:r>
              <a:rPr lang="en-US" sz="2400" dirty="0"/>
              <a:t>Federal Employee Program (FEP) </a:t>
            </a:r>
          </a:p>
          <a:p>
            <a:pPr marL="0" indent="631825">
              <a:buNone/>
            </a:pPr>
            <a:endParaRPr lang="en-US" sz="2400" dirty="0"/>
          </a:p>
          <a:p>
            <a:pPr marL="0" indent="0">
              <a:buNone/>
            </a:pPr>
            <a:r>
              <a:rPr lang="en-US" sz="2400" dirty="0"/>
              <a:t>BlueCard </a:t>
            </a:r>
          </a:p>
          <a:p>
            <a:endParaRPr lang="en-US" sz="2400" dirty="0"/>
          </a:p>
          <a:p>
            <a:endParaRPr lang="en-US" sz="2400" dirty="0"/>
          </a:p>
        </p:txBody>
      </p:sp>
      <p:pic>
        <p:nvPicPr>
          <p:cNvPr id="4" name="Picture 3">
            <a:extLst>
              <a:ext uri="{FF2B5EF4-FFF2-40B4-BE49-F238E27FC236}">
                <a16:creationId xmlns:a16="http://schemas.microsoft.com/office/drawing/2014/main" id="{B7B5CA5C-D6D6-4D67-A035-C218B4D618F2}"/>
              </a:ext>
            </a:extLst>
          </p:cNvPr>
          <p:cNvPicPr>
            <a:picLocks/>
          </p:cNvPicPr>
          <p:nvPr/>
        </p:nvPicPr>
        <p:blipFill>
          <a:blip r:embed="rId3"/>
          <a:stretch>
            <a:fillRect/>
          </a:stretch>
        </p:blipFill>
        <p:spPr>
          <a:xfrm>
            <a:off x="11408663" y="5945687"/>
            <a:ext cx="574790" cy="637674"/>
          </a:xfrm>
          <a:prstGeom prst="rect">
            <a:avLst/>
          </a:prstGeom>
        </p:spPr>
      </p:pic>
    </p:spTree>
    <p:extLst>
      <p:ext uri="{BB962C8B-B14F-4D97-AF65-F5344CB8AC3E}">
        <p14:creationId xmlns:p14="http://schemas.microsoft.com/office/powerpoint/2010/main" val="157354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5">
                                            <p:txEl>
                                              <p:pRg st="0" end="0"/>
                                            </p:txEl>
                                          </p:spTgt>
                                        </p:tgtEl>
                                        <p:attrNameLst>
                                          <p:attrName>style.visibility</p:attrName>
                                        </p:attrNameLst>
                                      </p:cBhvr>
                                      <p:to>
                                        <p:strVal val="visible"/>
                                      </p:to>
                                    </p:set>
                                    <p:animEffect transition="in" filter="fade">
                                      <p:cBhvr>
                                        <p:cTn id="7" dur="500"/>
                                        <p:tgtEl>
                                          <p:spTgt spid="358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845">
                                            <p:txEl>
                                              <p:pRg st="2" end="2"/>
                                            </p:txEl>
                                          </p:spTgt>
                                        </p:tgtEl>
                                        <p:attrNameLst>
                                          <p:attrName>style.visibility</p:attrName>
                                        </p:attrNameLst>
                                      </p:cBhvr>
                                      <p:to>
                                        <p:strVal val="visible"/>
                                      </p:to>
                                    </p:set>
                                    <p:animEffect transition="in" filter="fade">
                                      <p:cBhvr>
                                        <p:cTn id="12" dur="500"/>
                                        <p:tgtEl>
                                          <p:spTgt spid="3584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845">
                                            <p:txEl>
                                              <p:pRg st="4" end="4"/>
                                            </p:txEl>
                                          </p:spTgt>
                                        </p:tgtEl>
                                        <p:attrNameLst>
                                          <p:attrName>style.visibility</p:attrName>
                                        </p:attrNameLst>
                                      </p:cBhvr>
                                      <p:to>
                                        <p:strVal val="visible"/>
                                      </p:to>
                                    </p:set>
                                    <p:animEffect transition="in" filter="fade">
                                      <p:cBhvr>
                                        <p:cTn id="17" dur="500"/>
                                        <p:tgtEl>
                                          <p:spTgt spid="3584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845">
                                            <p:txEl>
                                              <p:pRg st="6" end="6"/>
                                            </p:txEl>
                                          </p:spTgt>
                                        </p:tgtEl>
                                        <p:attrNameLst>
                                          <p:attrName>style.visibility</p:attrName>
                                        </p:attrNameLst>
                                      </p:cBhvr>
                                      <p:to>
                                        <p:strVal val="visible"/>
                                      </p:to>
                                    </p:set>
                                    <p:animEffect transition="in" filter="fade">
                                      <p:cBhvr>
                                        <p:cTn id="22" dur="500"/>
                                        <p:tgtEl>
                                          <p:spTgt spid="35845">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845">
                                            <p:txEl>
                                              <p:pRg st="8" end="8"/>
                                            </p:txEl>
                                          </p:spTgt>
                                        </p:tgtEl>
                                        <p:attrNameLst>
                                          <p:attrName>style.visibility</p:attrName>
                                        </p:attrNameLst>
                                      </p:cBhvr>
                                      <p:to>
                                        <p:strVal val="visible"/>
                                      </p:to>
                                    </p:set>
                                    <p:animEffect transition="in" filter="fade">
                                      <p:cBhvr>
                                        <p:cTn id="27" dur="500"/>
                                        <p:tgtEl>
                                          <p:spTgt spid="3584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09029" y="2551837"/>
            <a:ext cx="4267200" cy="1754326"/>
          </a:xfrm>
          <a:prstGeom prst="rect">
            <a:avLst/>
          </a:prstGeom>
          <a:noFill/>
        </p:spPr>
        <p:txBody>
          <a:bodyPr wrap="square" rtlCol="0">
            <a:spAutoFit/>
          </a:bodyPr>
          <a:lstStyle/>
          <a:p>
            <a:r>
              <a:rPr lang="en-US" sz="5400" dirty="0">
                <a:latin typeface="Univers Light" panose="020B0403020202020204" pitchFamily="34" charset="0"/>
              </a:rPr>
              <a:t>CUSTOMER </a:t>
            </a:r>
          </a:p>
          <a:p>
            <a:r>
              <a:rPr lang="en-US" sz="5400" dirty="0">
                <a:latin typeface="Univers Light" panose="020B0403020202020204" pitchFamily="34" charset="0"/>
              </a:rPr>
              <a:t>SERVICE</a:t>
            </a:r>
          </a:p>
        </p:txBody>
      </p:sp>
      <p:pic>
        <p:nvPicPr>
          <p:cNvPr id="6" name="Picture 5">
            <a:extLst>
              <a:ext uri="{FF2B5EF4-FFF2-40B4-BE49-F238E27FC236}">
                <a16:creationId xmlns:a16="http://schemas.microsoft.com/office/drawing/2014/main" id="{C385E396-235D-4AF8-AE05-FCB27755B8EA}"/>
              </a:ext>
            </a:extLst>
          </p:cNvPr>
          <p:cNvPicPr>
            <a:picLocks/>
          </p:cNvPicPr>
          <p:nvPr/>
        </p:nvPicPr>
        <p:blipFill>
          <a:blip r:embed="rId3"/>
          <a:stretch>
            <a:fillRect/>
          </a:stretch>
        </p:blipFill>
        <p:spPr>
          <a:xfrm>
            <a:off x="3403328" y="1524000"/>
            <a:ext cx="3810000" cy="3810000"/>
          </a:xfrm>
          <a:prstGeom prst="rect">
            <a:avLst/>
          </a:prstGeom>
        </p:spPr>
      </p:pic>
    </p:spTree>
    <p:extLst>
      <p:ext uri="{BB962C8B-B14F-4D97-AF65-F5344CB8AC3E}">
        <p14:creationId xmlns:p14="http://schemas.microsoft.com/office/powerpoint/2010/main" val="33404836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Customer Service</a:t>
            </a:r>
          </a:p>
        </p:txBody>
      </p:sp>
      <p:sp>
        <p:nvSpPr>
          <p:cNvPr id="3" name="Content Placeholder 2"/>
          <p:cNvSpPr>
            <a:spLocks noGrp="1"/>
          </p:cNvSpPr>
          <p:nvPr>
            <p:ph idx="1"/>
          </p:nvPr>
        </p:nvSpPr>
        <p:spPr>
          <a:xfrm>
            <a:off x="3366116" y="1641630"/>
            <a:ext cx="8229600" cy="4525963"/>
          </a:xfrm>
        </p:spPr>
        <p:txBody>
          <a:bodyPr>
            <a:normAutofit/>
          </a:bodyPr>
          <a:lstStyle/>
          <a:p>
            <a:pPr marL="0" indent="0">
              <a:buNone/>
            </a:pPr>
            <a:r>
              <a:rPr lang="en-US" sz="2400" dirty="0"/>
              <a:t>Our Purpose:</a:t>
            </a:r>
          </a:p>
          <a:p>
            <a:pPr marL="0" indent="0">
              <a:buNone/>
            </a:pPr>
            <a:endParaRPr lang="en-US" sz="2400" dirty="0"/>
          </a:p>
          <a:p>
            <a:r>
              <a:rPr lang="en-US" sz="2400" dirty="0"/>
              <a:t>To provide our members a place to receive fast, helpful and thoughtful resolutions to any issue they encounter as members of HMSA.</a:t>
            </a:r>
          </a:p>
          <a:p>
            <a:endParaRPr lang="en-US" sz="2400" dirty="0"/>
          </a:p>
          <a:p>
            <a:pPr marL="0" indent="0">
              <a:buNone/>
            </a:pPr>
            <a:endParaRPr lang="en-US" sz="2400" dirty="0"/>
          </a:p>
          <a:p>
            <a:endParaRPr lang="en-US" sz="2400" dirty="0"/>
          </a:p>
        </p:txBody>
      </p:sp>
      <p:pic>
        <p:nvPicPr>
          <p:cNvPr id="4" name="Picture 3">
            <a:extLst>
              <a:ext uri="{FF2B5EF4-FFF2-40B4-BE49-F238E27FC236}">
                <a16:creationId xmlns:a16="http://schemas.microsoft.com/office/drawing/2014/main" id="{63AA706B-69C3-4913-8CC5-B40CB49B8CB2}"/>
              </a:ext>
            </a:extLst>
          </p:cNvPr>
          <p:cNvPicPr>
            <a:picLocks/>
          </p:cNvPicPr>
          <p:nvPr/>
        </p:nvPicPr>
        <p:blipFill>
          <a:blip r:embed="rId3"/>
          <a:stretch>
            <a:fillRect/>
          </a:stretch>
        </p:blipFill>
        <p:spPr>
          <a:xfrm>
            <a:off x="11130355" y="5824693"/>
            <a:ext cx="685800" cy="685800"/>
          </a:xfrm>
          <a:prstGeom prst="rect">
            <a:avLst/>
          </a:prstGeom>
        </p:spPr>
      </p:pic>
    </p:spTree>
    <p:extLst>
      <p:ext uri="{BB962C8B-B14F-4D97-AF65-F5344CB8AC3E}">
        <p14:creationId xmlns:p14="http://schemas.microsoft.com/office/powerpoint/2010/main" val="1458793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Customer Service</a:t>
            </a:r>
          </a:p>
        </p:txBody>
      </p:sp>
      <p:sp>
        <p:nvSpPr>
          <p:cNvPr id="3" name="Content Placeholder 2"/>
          <p:cNvSpPr>
            <a:spLocks noGrp="1"/>
          </p:cNvSpPr>
          <p:nvPr>
            <p:ph idx="1"/>
          </p:nvPr>
        </p:nvSpPr>
        <p:spPr>
          <a:xfrm>
            <a:off x="3330606" y="1632753"/>
            <a:ext cx="8229600" cy="4525963"/>
          </a:xfrm>
        </p:spPr>
        <p:txBody>
          <a:bodyPr>
            <a:normAutofit/>
          </a:bodyPr>
          <a:lstStyle/>
          <a:p>
            <a:pPr marL="0" indent="0">
              <a:buNone/>
            </a:pPr>
            <a:r>
              <a:rPr lang="en-US" sz="2400" dirty="0"/>
              <a:t>Our Goal:</a:t>
            </a:r>
          </a:p>
          <a:p>
            <a:endParaRPr lang="en-US" sz="2400" dirty="0"/>
          </a:p>
          <a:p>
            <a:r>
              <a:rPr lang="en-US" sz="2400" dirty="0"/>
              <a:t>To provide one-call resolution to issues, whenever possible, and to leave all members with the knowledge that all possible avenues were pursued to resolve their issue.</a:t>
            </a:r>
            <a:endParaRPr lang="en-US" sz="2000" dirty="0"/>
          </a:p>
        </p:txBody>
      </p:sp>
      <p:pic>
        <p:nvPicPr>
          <p:cNvPr id="4" name="Picture 3">
            <a:extLst>
              <a:ext uri="{FF2B5EF4-FFF2-40B4-BE49-F238E27FC236}">
                <a16:creationId xmlns:a16="http://schemas.microsoft.com/office/drawing/2014/main" id="{1A0C7891-6859-4E5C-AAE1-838F85157022}"/>
              </a:ext>
            </a:extLst>
          </p:cNvPr>
          <p:cNvPicPr>
            <a:picLocks/>
          </p:cNvPicPr>
          <p:nvPr/>
        </p:nvPicPr>
        <p:blipFill>
          <a:blip r:embed="rId3"/>
          <a:stretch>
            <a:fillRect/>
          </a:stretch>
        </p:blipFill>
        <p:spPr>
          <a:xfrm>
            <a:off x="11130355" y="5824693"/>
            <a:ext cx="685800" cy="685800"/>
          </a:xfrm>
          <a:prstGeom prst="rect">
            <a:avLst/>
          </a:prstGeom>
        </p:spPr>
      </p:pic>
    </p:spTree>
    <p:extLst>
      <p:ext uri="{BB962C8B-B14F-4D97-AF65-F5344CB8AC3E}">
        <p14:creationId xmlns:p14="http://schemas.microsoft.com/office/powerpoint/2010/main" val="3256771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Download this App</a:t>
            </a:r>
          </a:p>
        </p:txBody>
      </p:sp>
      <p:pic>
        <p:nvPicPr>
          <p:cNvPr id="1026" name="Picture 2" descr="Image result for quizizz">
            <a:hlinkClick r:id="rId3"/>
            <a:extLst>
              <a:ext uri="{FF2B5EF4-FFF2-40B4-BE49-F238E27FC236}">
                <a16:creationId xmlns:a16="http://schemas.microsoft.com/office/drawing/2014/main" id="{2751BFB5-E30A-49D1-837D-5DBDE7A576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1033" y="2558878"/>
            <a:ext cx="7620000"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43314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Customer Service</a:t>
            </a:r>
          </a:p>
        </p:txBody>
      </p:sp>
      <p:sp>
        <p:nvSpPr>
          <p:cNvPr id="3" name="Content Placeholder 2"/>
          <p:cNvSpPr>
            <a:spLocks noGrp="1"/>
          </p:cNvSpPr>
          <p:nvPr>
            <p:ph idx="1"/>
          </p:nvPr>
        </p:nvSpPr>
        <p:spPr>
          <a:xfrm>
            <a:off x="3401628" y="1650508"/>
            <a:ext cx="8229600" cy="4525963"/>
          </a:xfrm>
        </p:spPr>
        <p:txBody>
          <a:bodyPr>
            <a:normAutofit/>
          </a:bodyPr>
          <a:lstStyle/>
          <a:p>
            <a:pPr marL="0" indent="0">
              <a:buNone/>
            </a:pPr>
            <a:r>
              <a:rPr lang="en-US" sz="2400" dirty="0">
                <a:cs typeface="Arial" panose="020B0604020202020204" pitchFamily="34" charset="0"/>
              </a:rPr>
              <a:t>What We Do:</a:t>
            </a:r>
          </a:p>
          <a:p>
            <a:endParaRPr lang="en-US" sz="2400" dirty="0"/>
          </a:p>
          <a:p>
            <a:r>
              <a:rPr lang="en-US" sz="2400" dirty="0"/>
              <a:t>Act as the front line for customer inquiries</a:t>
            </a:r>
          </a:p>
          <a:p>
            <a:endParaRPr lang="en-US" sz="2400" dirty="0"/>
          </a:p>
          <a:p>
            <a:r>
              <a:rPr lang="en-US" sz="2400" dirty="0"/>
              <a:t>Resolve claim issues</a:t>
            </a:r>
          </a:p>
          <a:p>
            <a:endParaRPr lang="en-US" sz="2400" dirty="0"/>
          </a:p>
          <a:p>
            <a:r>
              <a:rPr lang="en-US" sz="2400" dirty="0"/>
              <a:t>Research claim issues</a:t>
            </a:r>
          </a:p>
          <a:p>
            <a:endParaRPr lang="en-US" sz="2400" dirty="0"/>
          </a:p>
          <a:p>
            <a:r>
              <a:rPr lang="en-US" sz="2400" dirty="0"/>
              <a:t>Ensure quality service to members</a:t>
            </a:r>
          </a:p>
          <a:p>
            <a:endParaRPr lang="en-US" sz="2400" dirty="0"/>
          </a:p>
          <a:p>
            <a:endParaRPr lang="en-US" sz="2400" dirty="0"/>
          </a:p>
        </p:txBody>
      </p:sp>
      <p:pic>
        <p:nvPicPr>
          <p:cNvPr id="4" name="Picture 3">
            <a:extLst>
              <a:ext uri="{FF2B5EF4-FFF2-40B4-BE49-F238E27FC236}">
                <a16:creationId xmlns:a16="http://schemas.microsoft.com/office/drawing/2014/main" id="{86E936BF-2DDF-4D1A-8333-1A0478B373A9}"/>
              </a:ext>
            </a:extLst>
          </p:cNvPr>
          <p:cNvPicPr>
            <a:picLocks/>
          </p:cNvPicPr>
          <p:nvPr/>
        </p:nvPicPr>
        <p:blipFill>
          <a:blip r:embed="rId3"/>
          <a:stretch>
            <a:fillRect/>
          </a:stretch>
        </p:blipFill>
        <p:spPr>
          <a:xfrm>
            <a:off x="11130355" y="5824693"/>
            <a:ext cx="685800" cy="685800"/>
          </a:xfrm>
          <a:prstGeom prst="rect">
            <a:avLst/>
          </a:prstGeom>
        </p:spPr>
      </p:pic>
    </p:spTree>
    <p:extLst>
      <p:ext uri="{BB962C8B-B14F-4D97-AF65-F5344CB8AC3E}">
        <p14:creationId xmlns:p14="http://schemas.microsoft.com/office/powerpoint/2010/main" val="4206906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HMSA Call Centers</a:t>
            </a:r>
          </a:p>
        </p:txBody>
      </p:sp>
      <p:sp>
        <p:nvSpPr>
          <p:cNvPr id="3" name="TextBox 2"/>
          <p:cNvSpPr txBox="1"/>
          <p:nvPr/>
        </p:nvSpPr>
        <p:spPr>
          <a:xfrm>
            <a:off x="3216596" y="3644782"/>
            <a:ext cx="2188184" cy="646331"/>
          </a:xfrm>
          <a:prstGeom prst="rect">
            <a:avLst/>
          </a:prstGeom>
          <a:noFill/>
        </p:spPr>
        <p:txBody>
          <a:bodyPr wrap="square" rtlCol="0">
            <a:spAutoFit/>
          </a:bodyPr>
          <a:lstStyle/>
          <a:p>
            <a:pPr algn="ctr"/>
            <a:r>
              <a:rPr lang="en-US" sz="2400" dirty="0">
                <a:solidFill>
                  <a:srgbClr val="000000"/>
                </a:solidFill>
                <a:latin typeface="Univers Light" panose="020B0403020202020204" pitchFamily="34" charset="0"/>
              </a:rPr>
              <a:t>Membership</a:t>
            </a:r>
            <a:r>
              <a:rPr lang="en-US" dirty="0">
                <a:solidFill>
                  <a:srgbClr val="000000"/>
                </a:solidFill>
                <a:latin typeface="Univers Light" panose="020B0403020202020204" pitchFamily="34" charset="0"/>
              </a:rPr>
              <a:t> </a:t>
            </a:r>
            <a:r>
              <a:rPr lang="en-US" sz="1200" dirty="0">
                <a:solidFill>
                  <a:srgbClr val="000000"/>
                </a:solidFill>
                <a:latin typeface="Univers Light" panose="020B0403020202020204" pitchFamily="34" charset="0"/>
              </a:rPr>
              <a:t>(Account set-up, billing)</a:t>
            </a:r>
          </a:p>
        </p:txBody>
      </p:sp>
      <p:sp>
        <p:nvSpPr>
          <p:cNvPr id="11" name="TextBox 10"/>
          <p:cNvSpPr txBox="1"/>
          <p:nvPr/>
        </p:nvSpPr>
        <p:spPr>
          <a:xfrm>
            <a:off x="8843202" y="3649038"/>
            <a:ext cx="2637598" cy="646331"/>
          </a:xfrm>
          <a:prstGeom prst="rect">
            <a:avLst/>
          </a:prstGeom>
          <a:noFill/>
        </p:spPr>
        <p:txBody>
          <a:bodyPr wrap="square" rtlCol="0">
            <a:spAutoFit/>
          </a:bodyPr>
          <a:lstStyle/>
          <a:p>
            <a:pPr algn="ctr"/>
            <a:r>
              <a:rPr lang="en-US" sz="2400" dirty="0">
                <a:solidFill>
                  <a:srgbClr val="000000"/>
                </a:solidFill>
                <a:latin typeface="Univers Light" panose="020B0403020202020204" pitchFamily="34" charset="0"/>
              </a:rPr>
              <a:t>Quest Integration</a:t>
            </a:r>
          </a:p>
          <a:p>
            <a:pPr algn="ctr"/>
            <a:r>
              <a:rPr lang="en-US" sz="1200" dirty="0">
                <a:solidFill>
                  <a:srgbClr val="000000"/>
                </a:solidFill>
                <a:latin typeface="Univers Light" panose="020B0403020202020204" pitchFamily="34" charset="0"/>
              </a:rPr>
              <a:t>(Medicaid Claims)</a:t>
            </a:r>
          </a:p>
        </p:txBody>
      </p:sp>
      <p:sp>
        <p:nvSpPr>
          <p:cNvPr id="12" name="TextBox 11"/>
          <p:cNvSpPr txBox="1"/>
          <p:nvPr/>
        </p:nvSpPr>
        <p:spPr>
          <a:xfrm>
            <a:off x="5404780" y="5655822"/>
            <a:ext cx="3362325" cy="646331"/>
          </a:xfrm>
          <a:prstGeom prst="rect">
            <a:avLst/>
          </a:prstGeom>
          <a:noFill/>
        </p:spPr>
        <p:txBody>
          <a:bodyPr wrap="square" rtlCol="0">
            <a:spAutoFit/>
          </a:bodyPr>
          <a:lstStyle/>
          <a:p>
            <a:pPr algn="ctr"/>
            <a:r>
              <a:rPr lang="en-US" sz="2400" dirty="0">
                <a:solidFill>
                  <a:srgbClr val="000000"/>
                </a:solidFill>
                <a:latin typeface="Univers Light" panose="020B0403020202020204" pitchFamily="34" charset="0"/>
              </a:rPr>
              <a:t>Customer Relations</a:t>
            </a:r>
          </a:p>
          <a:p>
            <a:pPr algn="ctr"/>
            <a:r>
              <a:rPr lang="en-US" sz="1200" dirty="0">
                <a:solidFill>
                  <a:srgbClr val="000000"/>
                </a:solidFill>
                <a:latin typeface="Univers Light" panose="020B0403020202020204" pitchFamily="34" charset="0"/>
              </a:rPr>
              <a:t>(Member and Provider Services)</a:t>
            </a:r>
          </a:p>
        </p:txBody>
      </p:sp>
      <p:sp>
        <p:nvSpPr>
          <p:cNvPr id="13" name="TextBox 12"/>
          <p:cNvSpPr txBox="1"/>
          <p:nvPr/>
        </p:nvSpPr>
        <p:spPr>
          <a:xfrm>
            <a:off x="5676243" y="1642254"/>
            <a:ext cx="2819400" cy="646331"/>
          </a:xfrm>
          <a:prstGeom prst="rect">
            <a:avLst/>
          </a:prstGeom>
          <a:noFill/>
          <a:ln w="38100">
            <a:solidFill>
              <a:srgbClr val="FF0000"/>
            </a:solidFill>
          </a:ln>
        </p:spPr>
        <p:txBody>
          <a:bodyPr wrap="square" rtlCol="0">
            <a:spAutoFit/>
          </a:bodyPr>
          <a:lstStyle/>
          <a:p>
            <a:pPr algn="ctr"/>
            <a:r>
              <a:rPr lang="en-US" sz="2400" dirty="0">
                <a:solidFill>
                  <a:srgbClr val="000000"/>
                </a:solidFill>
                <a:latin typeface="Univers Light" panose="020B0403020202020204" pitchFamily="34" charset="0"/>
              </a:rPr>
              <a:t>Claims Services</a:t>
            </a:r>
          </a:p>
          <a:p>
            <a:pPr algn="ctr"/>
            <a:r>
              <a:rPr lang="en-US" sz="1200" dirty="0">
                <a:solidFill>
                  <a:srgbClr val="000000"/>
                </a:solidFill>
                <a:latin typeface="Univers Light" panose="020B0403020202020204" pitchFamily="34" charset="0"/>
              </a:rPr>
              <a:t>(</a:t>
            </a:r>
            <a:r>
              <a:rPr lang="en-US" sz="1200" dirty="0" err="1">
                <a:solidFill>
                  <a:srgbClr val="000000"/>
                </a:solidFill>
                <a:latin typeface="Univers Light" panose="020B0403020202020204" pitchFamily="34" charset="0"/>
              </a:rPr>
              <a:t>BlueCard</a:t>
            </a:r>
            <a:r>
              <a:rPr lang="en-US" sz="1200" dirty="0">
                <a:solidFill>
                  <a:srgbClr val="000000"/>
                </a:solidFill>
                <a:latin typeface="Univers Light" panose="020B0403020202020204" pitchFamily="34" charset="0"/>
              </a:rPr>
              <a:t> &amp; Federal Employee Plan)</a:t>
            </a:r>
          </a:p>
        </p:txBody>
      </p:sp>
      <p:pic>
        <p:nvPicPr>
          <p:cNvPr id="2" name="Picture 1">
            <a:extLst>
              <a:ext uri="{FF2B5EF4-FFF2-40B4-BE49-F238E27FC236}">
                <a16:creationId xmlns:a16="http://schemas.microsoft.com/office/drawing/2014/main" id="{3167DE0C-08BB-401D-BEFB-73A46B548807}"/>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5544380" y="2601246"/>
            <a:ext cx="3083123" cy="3054576"/>
          </a:xfrm>
          <a:prstGeom prst="rect">
            <a:avLst/>
          </a:prstGeom>
        </p:spPr>
      </p:pic>
      <p:pic>
        <p:nvPicPr>
          <p:cNvPr id="5" name="Picture 4">
            <a:extLst>
              <a:ext uri="{FF2B5EF4-FFF2-40B4-BE49-F238E27FC236}">
                <a16:creationId xmlns:a16="http://schemas.microsoft.com/office/drawing/2014/main" id="{8DD8D59F-9EAF-4AEB-ACC3-3AC5194C18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15616" y="3800880"/>
            <a:ext cx="740650" cy="740650"/>
          </a:xfrm>
          <a:prstGeom prst="rect">
            <a:avLst/>
          </a:prstGeom>
        </p:spPr>
      </p:pic>
      <p:pic>
        <p:nvPicPr>
          <p:cNvPr id="9" name="Picture 8">
            <a:extLst>
              <a:ext uri="{FF2B5EF4-FFF2-40B4-BE49-F238E27FC236}">
                <a16:creationId xmlns:a16="http://schemas.microsoft.com/office/drawing/2014/main" id="{BF8A9B2F-7AB9-482E-A710-79DC0D7A93DC}"/>
              </a:ext>
            </a:extLst>
          </p:cNvPr>
          <p:cNvPicPr>
            <a:picLocks/>
          </p:cNvPicPr>
          <p:nvPr/>
        </p:nvPicPr>
        <p:blipFill>
          <a:blip r:embed="rId5"/>
          <a:stretch>
            <a:fillRect/>
          </a:stretch>
        </p:blipFill>
        <p:spPr>
          <a:xfrm>
            <a:off x="11130355" y="5824693"/>
            <a:ext cx="685800" cy="685800"/>
          </a:xfrm>
          <a:prstGeom prst="rect">
            <a:avLst/>
          </a:prstGeom>
        </p:spPr>
      </p:pic>
    </p:spTree>
    <p:extLst>
      <p:ext uri="{BB962C8B-B14F-4D97-AF65-F5344CB8AC3E}">
        <p14:creationId xmlns:p14="http://schemas.microsoft.com/office/powerpoint/2010/main" val="2877497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Customer Service</a:t>
            </a:r>
            <a:r>
              <a:rPr lang="en-US" sz="4400" dirty="0">
                <a:latin typeface="+mj-lt"/>
              </a:rPr>
              <a:t> Roles</a:t>
            </a:r>
          </a:p>
        </p:txBody>
      </p:sp>
      <p:sp>
        <p:nvSpPr>
          <p:cNvPr id="35845" name="Rectangle 5"/>
          <p:cNvSpPr>
            <a:spLocks noGrp="1" noChangeArrowheads="1"/>
          </p:cNvSpPr>
          <p:nvPr>
            <p:ph type="body" idx="1"/>
          </p:nvPr>
        </p:nvSpPr>
        <p:spPr>
          <a:xfrm>
            <a:off x="3363113" y="1606378"/>
            <a:ext cx="4990055" cy="4525963"/>
          </a:xfrm>
        </p:spPr>
        <p:txBody>
          <a:bodyPr>
            <a:normAutofit/>
          </a:bodyPr>
          <a:lstStyle/>
          <a:p>
            <a:pPr marL="0" indent="0">
              <a:buNone/>
            </a:pPr>
            <a:endParaRPr lang="en-US" sz="2400" dirty="0"/>
          </a:p>
          <a:p>
            <a:pPr marL="0" indent="0">
              <a:buNone/>
            </a:pPr>
            <a:r>
              <a:rPr lang="en-US" sz="2400" dirty="0"/>
              <a:t>Customer Service Representative </a:t>
            </a:r>
          </a:p>
          <a:p>
            <a:endParaRPr lang="en-US" sz="2400" dirty="0"/>
          </a:p>
          <a:p>
            <a:pPr marL="0" indent="0">
              <a:buNone/>
            </a:pPr>
            <a:r>
              <a:rPr lang="en-US" sz="2400" dirty="0"/>
              <a:t>Customer Advocates </a:t>
            </a:r>
          </a:p>
          <a:p>
            <a:endParaRPr lang="en-US" sz="2400" dirty="0"/>
          </a:p>
          <a:p>
            <a:pPr marL="0" indent="0">
              <a:buNone/>
            </a:pPr>
            <a:r>
              <a:rPr lang="en-US" sz="2400" dirty="0"/>
              <a:t>Business Analyst</a:t>
            </a:r>
          </a:p>
          <a:p>
            <a:endParaRPr lang="en-US" sz="2400" dirty="0"/>
          </a:p>
          <a:p>
            <a:pPr marL="0" indent="0">
              <a:buNone/>
            </a:pPr>
            <a:r>
              <a:rPr lang="en-US" sz="2400" dirty="0"/>
              <a:t>Quality Assurance</a:t>
            </a:r>
          </a:p>
        </p:txBody>
      </p:sp>
      <p:pic>
        <p:nvPicPr>
          <p:cNvPr id="4" name="Picture 3">
            <a:extLst>
              <a:ext uri="{FF2B5EF4-FFF2-40B4-BE49-F238E27FC236}">
                <a16:creationId xmlns:a16="http://schemas.microsoft.com/office/drawing/2014/main" id="{701A895D-58D3-4526-8DF7-E2BC1E43DEF8}"/>
              </a:ext>
            </a:extLst>
          </p:cNvPr>
          <p:cNvPicPr>
            <a:picLocks/>
          </p:cNvPicPr>
          <p:nvPr/>
        </p:nvPicPr>
        <p:blipFill>
          <a:blip r:embed="rId3"/>
          <a:stretch>
            <a:fillRect/>
          </a:stretch>
        </p:blipFill>
        <p:spPr>
          <a:xfrm>
            <a:off x="11130355" y="5824693"/>
            <a:ext cx="685800" cy="685800"/>
          </a:xfrm>
          <a:prstGeom prst="rect">
            <a:avLst/>
          </a:prstGeom>
        </p:spPr>
      </p:pic>
      <p:pic>
        <p:nvPicPr>
          <p:cNvPr id="6" name="Picture 5">
            <a:extLst>
              <a:ext uri="{FF2B5EF4-FFF2-40B4-BE49-F238E27FC236}">
                <a16:creationId xmlns:a16="http://schemas.microsoft.com/office/drawing/2014/main" id="{B8F266F9-32E4-4605-934B-10FF9AA57F11}"/>
              </a:ext>
            </a:extLst>
          </p:cNvPr>
          <p:cNvPicPr>
            <a:picLocks noChangeAspect="1"/>
          </p:cNvPicPr>
          <p:nvPr/>
        </p:nvPicPr>
        <p:blipFill>
          <a:blip r:embed="rId4"/>
          <a:stretch>
            <a:fillRect/>
          </a:stretch>
        </p:blipFill>
        <p:spPr>
          <a:xfrm>
            <a:off x="8038458" y="1600201"/>
            <a:ext cx="3657600" cy="3657600"/>
          </a:xfrm>
          <a:prstGeom prst="rect">
            <a:avLst/>
          </a:prstGeom>
        </p:spPr>
      </p:pic>
    </p:spTree>
    <p:extLst>
      <p:ext uri="{BB962C8B-B14F-4D97-AF65-F5344CB8AC3E}">
        <p14:creationId xmlns:p14="http://schemas.microsoft.com/office/powerpoint/2010/main" val="1130841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5">
                                            <p:txEl>
                                              <p:pRg st="1" end="1"/>
                                            </p:txEl>
                                          </p:spTgt>
                                        </p:tgtEl>
                                        <p:attrNameLst>
                                          <p:attrName>style.visibility</p:attrName>
                                        </p:attrNameLst>
                                      </p:cBhvr>
                                      <p:to>
                                        <p:strVal val="visible"/>
                                      </p:to>
                                    </p:set>
                                    <p:animEffect transition="in" filter="fade">
                                      <p:cBhvr>
                                        <p:cTn id="7" dur="500"/>
                                        <p:tgtEl>
                                          <p:spTgt spid="3584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845">
                                            <p:txEl>
                                              <p:pRg st="3" end="3"/>
                                            </p:txEl>
                                          </p:spTgt>
                                        </p:tgtEl>
                                        <p:attrNameLst>
                                          <p:attrName>style.visibility</p:attrName>
                                        </p:attrNameLst>
                                      </p:cBhvr>
                                      <p:to>
                                        <p:strVal val="visible"/>
                                      </p:to>
                                    </p:set>
                                    <p:animEffect transition="in" filter="fade">
                                      <p:cBhvr>
                                        <p:cTn id="12" dur="500"/>
                                        <p:tgtEl>
                                          <p:spTgt spid="3584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845">
                                            <p:txEl>
                                              <p:pRg st="5" end="5"/>
                                            </p:txEl>
                                          </p:spTgt>
                                        </p:tgtEl>
                                        <p:attrNameLst>
                                          <p:attrName>style.visibility</p:attrName>
                                        </p:attrNameLst>
                                      </p:cBhvr>
                                      <p:to>
                                        <p:strVal val="visible"/>
                                      </p:to>
                                    </p:set>
                                    <p:animEffect transition="in" filter="fade">
                                      <p:cBhvr>
                                        <p:cTn id="17" dur="500"/>
                                        <p:tgtEl>
                                          <p:spTgt spid="35845">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845">
                                            <p:txEl>
                                              <p:pRg st="7" end="7"/>
                                            </p:txEl>
                                          </p:spTgt>
                                        </p:tgtEl>
                                        <p:attrNameLst>
                                          <p:attrName>style.visibility</p:attrName>
                                        </p:attrNameLst>
                                      </p:cBhvr>
                                      <p:to>
                                        <p:strVal val="visible"/>
                                      </p:to>
                                    </p:set>
                                    <p:animEffect transition="in" filter="fade">
                                      <p:cBhvr>
                                        <p:cTn id="22" dur="500"/>
                                        <p:tgtEl>
                                          <p:spTgt spid="3584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Customer Service</a:t>
            </a:r>
          </a:p>
        </p:txBody>
      </p:sp>
      <p:sp>
        <p:nvSpPr>
          <p:cNvPr id="3" name="Content Placeholder 2"/>
          <p:cNvSpPr>
            <a:spLocks noGrp="1"/>
          </p:cNvSpPr>
          <p:nvPr>
            <p:ph idx="1"/>
          </p:nvPr>
        </p:nvSpPr>
        <p:spPr>
          <a:xfrm>
            <a:off x="3246233" y="1956790"/>
            <a:ext cx="8229600" cy="3328752"/>
          </a:xfrm>
        </p:spPr>
        <p:txBody>
          <a:bodyPr>
            <a:noAutofit/>
          </a:bodyPr>
          <a:lstStyle/>
          <a:p>
            <a:pPr marL="0" indent="0" algn="ctr">
              <a:buNone/>
            </a:pPr>
            <a:endParaRPr lang="en-US" sz="1600" i="1" dirty="0">
              <a:latin typeface="Comic Sans MS" panose="030F0702030302020204" pitchFamily="66" charset="0"/>
            </a:endParaRPr>
          </a:p>
          <a:p>
            <a:pPr marL="0" indent="0" algn="ctr">
              <a:buNone/>
            </a:pPr>
            <a:endParaRPr lang="en-US" sz="1600" i="1" dirty="0">
              <a:latin typeface="Comic Sans MS" panose="030F0702030302020204" pitchFamily="66" charset="0"/>
            </a:endParaRPr>
          </a:p>
          <a:p>
            <a:pPr marL="0" indent="0" algn="ctr">
              <a:buNone/>
            </a:pPr>
            <a:r>
              <a:rPr lang="en-US" sz="2600" i="1" dirty="0"/>
              <a:t>“</a:t>
            </a:r>
            <a:r>
              <a:rPr lang="en-US" sz="2600" dirty="0"/>
              <a:t>Quality in a service or product is </a:t>
            </a:r>
            <a:r>
              <a:rPr lang="en-US" sz="2600" u="sng" dirty="0"/>
              <a:t>not</a:t>
            </a:r>
            <a:r>
              <a:rPr lang="en-US" sz="2600" dirty="0"/>
              <a:t> what you put into it.  It is what the client or customer gets out of it.”</a:t>
            </a:r>
          </a:p>
          <a:p>
            <a:pPr marL="0" indent="0" algn="ctr">
              <a:buNone/>
            </a:pPr>
            <a:endParaRPr lang="en-US" sz="2600" dirty="0"/>
          </a:p>
          <a:p>
            <a:pPr marL="0" indent="0">
              <a:buNone/>
            </a:pPr>
            <a:r>
              <a:rPr lang="en-US" sz="2600" dirty="0"/>
              <a:t>				- Peter Drucker</a:t>
            </a:r>
          </a:p>
        </p:txBody>
      </p:sp>
      <p:pic>
        <p:nvPicPr>
          <p:cNvPr id="4" name="Picture 3">
            <a:extLst>
              <a:ext uri="{FF2B5EF4-FFF2-40B4-BE49-F238E27FC236}">
                <a16:creationId xmlns:a16="http://schemas.microsoft.com/office/drawing/2014/main" id="{660AE6A9-2EBE-4C40-8DEC-9E770D2BCFFF}"/>
              </a:ext>
            </a:extLst>
          </p:cNvPr>
          <p:cNvPicPr>
            <a:picLocks/>
          </p:cNvPicPr>
          <p:nvPr/>
        </p:nvPicPr>
        <p:blipFill>
          <a:blip r:embed="rId3"/>
          <a:stretch>
            <a:fillRect/>
          </a:stretch>
        </p:blipFill>
        <p:spPr>
          <a:xfrm>
            <a:off x="11130355" y="5824693"/>
            <a:ext cx="685800" cy="685800"/>
          </a:xfrm>
          <a:prstGeom prst="rect">
            <a:avLst/>
          </a:prstGeom>
        </p:spPr>
      </p:pic>
    </p:spTree>
    <p:extLst>
      <p:ext uri="{BB962C8B-B14F-4D97-AF65-F5344CB8AC3E}">
        <p14:creationId xmlns:p14="http://schemas.microsoft.com/office/powerpoint/2010/main" val="25133563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17907" y="2551837"/>
            <a:ext cx="4267200" cy="1754326"/>
          </a:xfrm>
          <a:prstGeom prst="rect">
            <a:avLst/>
          </a:prstGeom>
          <a:noFill/>
        </p:spPr>
        <p:txBody>
          <a:bodyPr wrap="square" rtlCol="0">
            <a:spAutoFit/>
          </a:bodyPr>
          <a:lstStyle/>
          <a:p>
            <a:r>
              <a:rPr lang="en-US" sz="5400" dirty="0">
                <a:latin typeface="+mj-lt"/>
              </a:rPr>
              <a:t>CLAIMS SUPPORT</a:t>
            </a:r>
          </a:p>
        </p:txBody>
      </p:sp>
      <p:pic>
        <p:nvPicPr>
          <p:cNvPr id="2" name="Picture 1">
            <a:extLst>
              <a:ext uri="{FF2B5EF4-FFF2-40B4-BE49-F238E27FC236}">
                <a16:creationId xmlns:a16="http://schemas.microsoft.com/office/drawing/2014/main" id="{ED70D214-4946-47F0-8C4C-8E83F54D03E6}"/>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3517407" y="1143000"/>
            <a:ext cx="3810000" cy="3810000"/>
          </a:xfrm>
          <a:prstGeom prst="rect">
            <a:avLst/>
          </a:prstGeom>
        </p:spPr>
      </p:pic>
    </p:spTree>
    <p:extLst>
      <p:ext uri="{BB962C8B-B14F-4D97-AF65-F5344CB8AC3E}">
        <p14:creationId xmlns:p14="http://schemas.microsoft.com/office/powerpoint/2010/main" val="7363665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Claims Support</a:t>
            </a:r>
          </a:p>
        </p:txBody>
      </p:sp>
      <p:sp>
        <p:nvSpPr>
          <p:cNvPr id="3" name="Content Placeholder 2"/>
          <p:cNvSpPr>
            <a:spLocks noGrp="1"/>
          </p:cNvSpPr>
          <p:nvPr>
            <p:ph idx="1"/>
          </p:nvPr>
        </p:nvSpPr>
        <p:spPr>
          <a:xfrm>
            <a:off x="3321728" y="1721530"/>
            <a:ext cx="8229600" cy="4525963"/>
          </a:xfrm>
        </p:spPr>
        <p:txBody>
          <a:bodyPr>
            <a:normAutofit/>
          </a:bodyPr>
          <a:lstStyle/>
          <a:p>
            <a:pPr marL="0" indent="0">
              <a:buNone/>
            </a:pPr>
            <a:r>
              <a:rPr lang="en-US" sz="2400" dirty="0"/>
              <a:t>Our Purpose:</a:t>
            </a:r>
          </a:p>
          <a:p>
            <a:endParaRPr lang="en-US" sz="2400" dirty="0"/>
          </a:p>
          <a:p>
            <a:r>
              <a:rPr lang="en-US" sz="2400" dirty="0"/>
              <a:t>Assist in the adjudication process in situations that require additional information, special processing or any work that cannot be completed in the normal workflow</a:t>
            </a:r>
          </a:p>
          <a:p>
            <a:pPr marL="0" indent="0">
              <a:buNone/>
            </a:pPr>
            <a:endParaRPr lang="en-US" sz="2400" dirty="0"/>
          </a:p>
          <a:p>
            <a:endParaRPr lang="en-US" sz="2400" dirty="0"/>
          </a:p>
        </p:txBody>
      </p:sp>
      <p:pic>
        <p:nvPicPr>
          <p:cNvPr id="4" name="Picture 3">
            <a:extLst>
              <a:ext uri="{FF2B5EF4-FFF2-40B4-BE49-F238E27FC236}">
                <a16:creationId xmlns:a16="http://schemas.microsoft.com/office/drawing/2014/main" id="{8DB58AF1-948E-46C7-B789-CD1797008B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428" y="5865584"/>
            <a:ext cx="685800" cy="685800"/>
          </a:xfrm>
          <a:prstGeom prst="rect">
            <a:avLst/>
          </a:prstGeom>
        </p:spPr>
      </p:pic>
    </p:spTree>
    <p:extLst>
      <p:ext uri="{BB962C8B-B14F-4D97-AF65-F5344CB8AC3E}">
        <p14:creationId xmlns:p14="http://schemas.microsoft.com/office/powerpoint/2010/main" val="2599303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Claims Support</a:t>
            </a:r>
          </a:p>
        </p:txBody>
      </p:sp>
      <p:sp>
        <p:nvSpPr>
          <p:cNvPr id="3" name="Content Placeholder 2"/>
          <p:cNvSpPr>
            <a:spLocks noGrp="1"/>
          </p:cNvSpPr>
          <p:nvPr>
            <p:ph idx="1"/>
          </p:nvPr>
        </p:nvSpPr>
        <p:spPr>
          <a:xfrm>
            <a:off x="3330606" y="1632753"/>
            <a:ext cx="8229600" cy="4525963"/>
          </a:xfrm>
        </p:spPr>
        <p:txBody>
          <a:bodyPr>
            <a:normAutofit/>
          </a:bodyPr>
          <a:lstStyle/>
          <a:p>
            <a:pPr marL="0" indent="0">
              <a:buNone/>
            </a:pPr>
            <a:r>
              <a:rPr lang="en-US" sz="2400" dirty="0"/>
              <a:t>Our Goal:</a:t>
            </a:r>
          </a:p>
          <a:p>
            <a:endParaRPr lang="en-US" sz="2400" dirty="0"/>
          </a:p>
          <a:p>
            <a:r>
              <a:rPr lang="en-US" sz="2400" dirty="0"/>
              <a:t>To provide timely and efficient resolution to member and staff inquiries. </a:t>
            </a:r>
            <a:endParaRPr lang="en-US" sz="2000" dirty="0"/>
          </a:p>
        </p:txBody>
      </p:sp>
      <p:pic>
        <p:nvPicPr>
          <p:cNvPr id="4" name="Picture 3">
            <a:extLst>
              <a:ext uri="{FF2B5EF4-FFF2-40B4-BE49-F238E27FC236}">
                <a16:creationId xmlns:a16="http://schemas.microsoft.com/office/drawing/2014/main" id="{13D68658-84C6-4D99-8E36-7B6AA21F5C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428" y="5865584"/>
            <a:ext cx="685800" cy="685800"/>
          </a:xfrm>
          <a:prstGeom prst="rect">
            <a:avLst/>
          </a:prstGeom>
        </p:spPr>
      </p:pic>
    </p:spTree>
    <p:extLst>
      <p:ext uri="{BB962C8B-B14F-4D97-AF65-F5344CB8AC3E}">
        <p14:creationId xmlns:p14="http://schemas.microsoft.com/office/powerpoint/2010/main" val="350965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6" name="Rectangle 12"/>
          <p:cNvSpPr>
            <a:spLocks noGrp="1" noChangeArrowheads="1"/>
          </p:cNvSpPr>
          <p:nvPr>
            <p:ph type="title"/>
          </p:nvPr>
        </p:nvSpPr>
        <p:spPr/>
        <p:txBody>
          <a:bodyPr>
            <a:normAutofit/>
          </a:bodyPr>
          <a:lstStyle/>
          <a:p>
            <a:r>
              <a:rPr lang="en-US" sz="4400" dirty="0"/>
              <a:t>Claims Support</a:t>
            </a:r>
          </a:p>
        </p:txBody>
      </p:sp>
      <p:sp>
        <p:nvSpPr>
          <p:cNvPr id="41997" name="Rectangle 13"/>
          <p:cNvSpPr>
            <a:spLocks noGrp="1" noChangeArrowheads="1"/>
          </p:cNvSpPr>
          <p:nvPr>
            <p:ph type="body" idx="1"/>
          </p:nvPr>
        </p:nvSpPr>
        <p:spPr>
          <a:xfrm>
            <a:off x="3374994" y="1680100"/>
            <a:ext cx="8153400" cy="4888651"/>
          </a:xfrm>
        </p:spPr>
        <p:txBody>
          <a:bodyPr>
            <a:noAutofit/>
          </a:bodyPr>
          <a:lstStyle/>
          <a:p>
            <a:pPr marL="0" indent="0">
              <a:buNone/>
            </a:pPr>
            <a:r>
              <a:rPr lang="en-US" sz="2400" dirty="0"/>
              <a:t>What we do:</a:t>
            </a:r>
          </a:p>
          <a:p>
            <a:pPr marL="0" indent="0">
              <a:buNone/>
            </a:pPr>
            <a:endParaRPr lang="en-US" sz="2400" dirty="0"/>
          </a:p>
          <a:p>
            <a:r>
              <a:rPr lang="en-US" sz="2400" dirty="0"/>
              <a:t>Assist both members and staff in completing: </a:t>
            </a:r>
          </a:p>
          <a:p>
            <a:pPr lvl="1"/>
            <a:endParaRPr lang="en-US" sz="1866" dirty="0"/>
          </a:p>
          <a:p>
            <a:pPr lvl="1"/>
            <a:r>
              <a:rPr lang="en-US" sz="1866" dirty="0"/>
              <a:t>Adjustments</a:t>
            </a:r>
          </a:p>
          <a:p>
            <a:pPr lvl="1"/>
            <a:endParaRPr lang="en-US" sz="1866" dirty="0"/>
          </a:p>
          <a:p>
            <a:pPr lvl="1"/>
            <a:r>
              <a:rPr lang="en-US" sz="1866" dirty="0"/>
              <a:t>Claims processing – both pre and post claim </a:t>
            </a:r>
          </a:p>
          <a:p>
            <a:pPr lvl="1"/>
            <a:endParaRPr lang="en-US" sz="1866" dirty="0"/>
          </a:p>
          <a:p>
            <a:pPr lvl="1"/>
            <a:r>
              <a:rPr lang="en-US" sz="1866" dirty="0"/>
              <a:t>Refunds</a:t>
            </a:r>
          </a:p>
          <a:p>
            <a:pPr lvl="1"/>
            <a:endParaRPr lang="en-US" sz="1866" dirty="0"/>
          </a:p>
          <a:p>
            <a:pPr lvl="1"/>
            <a:r>
              <a:rPr lang="en-US" sz="1866" dirty="0"/>
              <a:t>Receipt processing</a:t>
            </a:r>
          </a:p>
          <a:p>
            <a:pPr lvl="1"/>
            <a:endParaRPr lang="en-US" sz="1866" dirty="0"/>
          </a:p>
          <a:p>
            <a:pPr lvl="1"/>
            <a:r>
              <a:rPr lang="en-US" sz="1866" dirty="0"/>
              <a:t>Coordination of Benefits</a:t>
            </a:r>
          </a:p>
          <a:p>
            <a:pPr marL="0" indent="0">
              <a:buNone/>
            </a:pPr>
            <a:endParaRPr lang="en-US" sz="2400" dirty="0"/>
          </a:p>
          <a:p>
            <a:pPr marL="0" indent="0">
              <a:buNone/>
            </a:pPr>
            <a:endParaRPr lang="en-US" sz="2400" dirty="0"/>
          </a:p>
          <a:p>
            <a:pPr marL="0" indent="0">
              <a:buNone/>
            </a:pPr>
            <a:endParaRPr lang="en-US" dirty="0"/>
          </a:p>
          <a:p>
            <a:pPr lvl="1"/>
            <a:endParaRPr lang="en-US" dirty="0"/>
          </a:p>
        </p:txBody>
      </p:sp>
      <p:pic>
        <p:nvPicPr>
          <p:cNvPr id="4" name="Picture 3">
            <a:extLst>
              <a:ext uri="{FF2B5EF4-FFF2-40B4-BE49-F238E27FC236}">
                <a16:creationId xmlns:a16="http://schemas.microsoft.com/office/drawing/2014/main" id="{79DD0488-FA59-4A84-ACE2-7654138E53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428" y="5865584"/>
            <a:ext cx="685800" cy="685800"/>
          </a:xfrm>
          <a:prstGeom prst="rect">
            <a:avLst/>
          </a:prstGeom>
        </p:spPr>
      </p:pic>
    </p:spTree>
    <p:extLst>
      <p:ext uri="{BB962C8B-B14F-4D97-AF65-F5344CB8AC3E}">
        <p14:creationId xmlns:p14="http://schemas.microsoft.com/office/powerpoint/2010/main" val="2267167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97">
                                            <p:txEl>
                                              <p:pRg st="2" end="2"/>
                                            </p:txEl>
                                          </p:spTgt>
                                        </p:tgtEl>
                                        <p:attrNameLst>
                                          <p:attrName>style.visibility</p:attrName>
                                        </p:attrNameLst>
                                      </p:cBhvr>
                                      <p:to>
                                        <p:strVal val="visible"/>
                                      </p:to>
                                    </p:set>
                                    <p:animEffect transition="in" filter="fade">
                                      <p:cBhvr>
                                        <p:cTn id="7" dur="500"/>
                                        <p:tgtEl>
                                          <p:spTgt spid="4199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97">
                                            <p:txEl>
                                              <p:pRg st="4" end="4"/>
                                            </p:txEl>
                                          </p:spTgt>
                                        </p:tgtEl>
                                        <p:attrNameLst>
                                          <p:attrName>style.visibility</p:attrName>
                                        </p:attrNameLst>
                                      </p:cBhvr>
                                      <p:to>
                                        <p:strVal val="visible"/>
                                      </p:to>
                                    </p:set>
                                    <p:animEffect transition="in" filter="fade">
                                      <p:cBhvr>
                                        <p:cTn id="12" dur="500"/>
                                        <p:tgtEl>
                                          <p:spTgt spid="4199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997">
                                            <p:txEl>
                                              <p:pRg st="6" end="6"/>
                                            </p:txEl>
                                          </p:spTgt>
                                        </p:tgtEl>
                                        <p:attrNameLst>
                                          <p:attrName>style.visibility</p:attrName>
                                        </p:attrNameLst>
                                      </p:cBhvr>
                                      <p:to>
                                        <p:strVal val="visible"/>
                                      </p:to>
                                    </p:set>
                                    <p:animEffect transition="in" filter="fade">
                                      <p:cBhvr>
                                        <p:cTn id="17" dur="500"/>
                                        <p:tgtEl>
                                          <p:spTgt spid="41997">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997">
                                            <p:txEl>
                                              <p:pRg st="8" end="8"/>
                                            </p:txEl>
                                          </p:spTgt>
                                        </p:tgtEl>
                                        <p:attrNameLst>
                                          <p:attrName>style.visibility</p:attrName>
                                        </p:attrNameLst>
                                      </p:cBhvr>
                                      <p:to>
                                        <p:strVal val="visible"/>
                                      </p:to>
                                    </p:set>
                                    <p:animEffect transition="in" filter="fade">
                                      <p:cBhvr>
                                        <p:cTn id="22" dur="500"/>
                                        <p:tgtEl>
                                          <p:spTgt spid="41997">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997">
                                            <p:txEl>
                                              <p:pRg st="10" end="10"/>
                                            </p:txEl>
                                          </p:spTgt>
                                        </p:tgtEl>
                                        <p:attrNameLst>
                                          <p:attrName>style.visibility</p:attrName>
                                        </p:attrNameLst>
                                      </p:cBhvr>
                                      <p:to>
                                        <p:strVal val="visible"/>
                                      </p:to>
                                    </p:set>
                                    <p:animEffect transition="in" filter="fade">
                                      <p:cBhvr>
                                        <p:cTn id="27" dur="500"/>
                                        <p:tgtEl>
                                          <p:spTgt spid="41997">
                                            <p:txEl>
                                              <p:pRg st="10" end="1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1997">
                                            <p:txEl>
                                              <p:pRg st="12" end="12"/>
                                            </p:txEl>
                                          </p:spTgt>
                                        </p:tgtEl>
                                        <p:attrNameLst>
                                          <p:attrName>style.visibility</p:attrName>
                                        </p:attrNameLst>
                                      </p:cBhvr>
                                      <p:to>
                                        <p:strVal val="visible"/>
                                      </p:to>
                                    </p:set>
                                    <p:animEffect transition="in" filter="fade">
                                      <p:cBhvr>
                                        <p:cTn id="32" dur="500"/>
                                        <p:tgtEl>
                                          <p:spTgt spid="41997">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Claims Support Roles</a:t>
            </a:r>
          </a:p>
        </p:txBody>
      </p:sp>
      <p:sp>
        <p:nvSpPr>
          <p:cNvPr id="2" name="TextBox 1">
            <a:extLst>
              <a:ext uri="{FF2B5EF4-FFF2-40B4-BE49-F238E27FC236}">
                <a16:creationId xmlns:a16="http://schemas.microsoft.com/office/drawing/2014/main" id="{618720DE-452B-460E-9336-5495B787B66C}"/>
              </a:ext>
            </a:extLst>
          </p:cNvPr>
          <p:cNvSpPr txBox="1"/>
          <p:nvPr/>
        </p:nvSpPr>
        <p:spPr>
          <a:xfrm>
            <a:off x="3362960" y="1635760"/>
            <a:ext cx="8178800" cy="3785652"/>
          </a:xfrm>
          <a:prstGeom prst="rect">
            <a:avLst/>
          </a:prstGeom>
          <a:noFill/>
        </p:spPr>
        <p:txBody>
          <a:bodyPr wrap="square" rtlCol="0">
            <a:spAutoFit/>
          </a:bodyPr>
          <a:lstStyle/>
          <a:p>
            <a:endParaRPr lang="en-US" sz="2400" dirty="0">
              <a:latin typeface="Univers Light" panose="020B0403020202020204" pitchFamily="34" charset="0"/>
            </a:endParaRPr>
          </a:p>
          <a:p>
            <a:r>
              <a:rPr lang="en-US" sz="2400" dirty="0">
                <a:latin typeface="Univers Light" panose="020B0403020202020204" pitchFamily="34" charset="0"/>
              </a:rPr>
              <a:t>Refund and Recovery Specialist</a:t>
            </a:r>
          </a:p>
          <a:p>
            <a:endParaRPr lang="en-US" sz="2400" dirty="0">
              <a:latin typeface="Univers Light" panose="020B0403020202020204" pitchFamily="34" charset="0"/>
            </a:endParaRPr>
          </a:p>
          <a:p>
            <a:r>
              <a:rPr lang="en-US" sz="2400" dirty="0">
                <a:latin typeface="Univers Light" panose="020B0403020202020204" pitchFamily="34" charset="0"/>
              </a:rPr>
              <a:t>Adjustment Specialist</a:t>
            </a:r>
          </a:p>
          <a:p>
            <a:endParaRPr lang="en-US" sz="2400" dirty="0">
              <a:latin typeface="Univers Light" panose="020B0403020202020204" pitchFamily="34" charset="0"/>
            </a:endParaRPr>
          </a:p>
          <a:p>
            <a:r>
              <a:rPr lang="en-US" sz="2400" dirty="0">
                <a:latin typeface="Univers Light" panose="020B0403020202020204" pitchFamily="34" charset="0"/>
              </a:rPr>
              <a:t>Operations Assistant</a:t>
            </a:r>
          </a:p>
          <a:p>
            <a:endParaRPr lang="en-US" sz="2400" dirty="0">
              <a:latin typeface="Univers Light" panose="020B0403020202020204" pitchFamily="34" charset="0"/>
            </a:endParaRPr>
          </a:p>
          <a:p>
            <a:r>
              <a:rPr lang="en-US" sz="2400" dirty="0">
                <a:latin typeface="Univers Light" panose="020B0403020202020204" pitchFamily="34" charset="0"/>
              </a:rPr>
              <a:t>Coordination of Benefits Specialist</a:t>
            </a:r>
          </a:p>
          <a:p>
            <a:endParaRPr lang="en-US" sz="2400" dirty="0">
              <a:latin typeface="Univers Light" panose="020B0403020202020204" pitchFamily="34" charset="0"/>
            </a:endParaRPr>
          </a:p>
          <a:p>
            <a:r>
              <a:rPr lang="en-US" sz="2400" dirty="0">
                <a:latin typeface="Univers Light" panose="020B0403020202020204" pitchFamily="34" charset="0"/>
              </a:rPr>
              <a:t>Quality Assurance Trainer</a:t>
            </a:r>
          </a:p>
        </p:txBody>
      </p:sp>
      <p:pic>
        <p:nvPicPr>
          <p:cNvPr id="4" name="Picture 3">
            <a:extLst>
              <a:ext uri="{FF2B5EF4-FFF2-40B4-BE49-F238E27FC236}">
                <a16:creationId xmlns:a16="http://schemas.microsoft.com/office/drawing/2014/main" id="{6F6194B9-A109-4456-987C-055B67EEA8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428" y="5865584"/>
            <a:ext cx="685800" cy="685800"/>
          </a:xfrm>
          <a:prstGeom prst="rect">
            <a:avLst/>
          </a:prstGeom>
        </p:spPr>
      </p:pic>
      <p:pic>
        <p:nvPicPr>
          <p:cNvPr id="7" name="Picture 6">
            <a:extLst>
              <a:ext uri="{FF2B5EF4-FFF2-40B4-BE49-F238E27FC236}">
                <a16:creationId xmlns:a16="http://schemas.microsoft.com/office/drawing/2014/main" id="{1A8C0CF6-24C6-4E5D-A0E7-D10264AFB6EA}"/>
              </a:ext>
            </a:extLst>
          </p:cNvPr>
          <p:cNvPicPr>
            <a:picLocks noChangeAspect="1"/>
          </p:cNvPicPr>
          <p:nvPr/>
        </p:nvPicPr>
        <p:blipFill>
          <a:blip r:embed="rId4"/>
          <a:stretch>
            <a:fillRect/>
          </a:stretch>
        </p:blipFill>
        <p:spPr>
          <a:xfrm>
            <a:off x="8038458" y="1600201"/>
            <a:ext cx="3657600" cy="3657600"/>
          </a:xfrm>
          <a:prstGeom prst="rect">
            <a:avLst/>
          </a:prstGeom>
        </p:spPr>
      </p:pic>
    </p:spTree>
    <p:extLst>
      <p:ext uri="{BB962C8B-B14F-4D97-AF65-F5344CB8AC3E}">
        <p14:creationId xmlns:p14="http://schemas.microsoft.com/office/powerpoint/2010/main" val="2063045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fade">
                                      <p:cBhvr>
                                        <p:cTn id="22" dur="500"/>
                                        <p:tgtEl>
                                          <p:spTgt spid="2">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animEffect transition="in" filter="fade">
                                      <p:cBhvr>
                                        <p:cTn id="2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97441" y="291202"/>
            <a:ext cx="8382000" cy="1417638"/>
          </a:xfrm>
        </p:spPr>
        <p:txBody>
          <a:bodyPr>
            <a:normAutofit/>
          </a:bodyPr>
          <a:lstStyle/>
          <a:p>
            <a:r>
              <a:rPr lang="en-US" sz="4400" dirty="0"/>
              <a:t>Our Support Teams</a:t>
            </a:r>
          </a:p>
        </p:txBody>
      </p:sp>
      <p:sp>
        <p:nvSpPr>
          <p:cNvPr id="3" name="TextBox 2">
            <a:extLst>
              <a:ext uri="{FF2B5EF4-FFF2-40B4-BE49-F238E27FC236}">
                <a16:creationId xmlns:a16="http://schemas.microsoft.com/office/drawing/2014/main" id="{4E117E4B-BA97-43AD-9FC3-17FF1DF0CD47}"/>
              </a:ext>
            </a:extLst>
          </p:cNvPr>
          <p:cNvSpPr txBox="1"/>
          <p:nvPr/>
        </p:nvSpPr>
        <p:spPr>
          <a:xfrm>
            <a:off x="3423920" y="1639680"/>
            <a:ext cx="8031480" cy="3785652"/>
          </a:xfrm>
          <a:prstGeom prst="rect">
            <a:avLst/>
          </a:prstGeom>
          <a:noFill/>
        </p:spPr>
        <p:txBody>
          <a:bodyPr wrap="square" rtlCol="0">
            <a:spAutoFit/>
          </a:bodyPr>
          <a:lstStyle/>
          <a:p>
            <a:r>
              <a:rPr lang="en-US" sz="2400" dirty="0">
                <a:latin typeface="Univers Light" panose="020B0403020202020204" pitchFamily="34" charset="0"/>
              </a:rPr>
              <a:t>There are several teams inside of Claims Support made up of the roles on the previous page:</a:t>
            </a:r>
          </a:p>
          <a:p>
            <a:r>
              <a:rPr lang="en-US" sz="2400" dirty="0">
                <a:latin typeface="Univers Light" panose="020B0403020202020204" pitchFamily="34" charset="0"/>
              </a:rPr>
              <a:t> </a:t>
            </a:r>
          </a:p>
          <a:p>
            <a:r>
              <a:rPr lang="en-US" sz="2400" dirty="0">
                <a:latin typeface="Univers Light" panose="020B0403020202020204" pitchFamily="34" charset="0"/>
              </a:rPr>
              <a:t>Adjustments</a:t>
            </a:r>
          </a:p>
          <a:p>
            <a:endParaRPr lang="en-US" sz="2400" dirty="0">
              <a:latin typeface="Univers Light" panose="020B0403020202020204" pitchFamily="34" charset="0"/>
            </a:endParaRPr>
          </a:p>
          <a:p>
            <a:r>
              <a:rPr lang="en-US" sz="2400" dirty="0">
                <a:latin typeface="Univers Light" panose="020B0403020202020204" pitchFamily="34" charset="0"/>
              </a:rPr>
              <a:t>Control</a:t>
            </a:r>
          </a:p>
          <a:p>
            <a:endParaRPr lang="en-US" sz="2400" dirty="0">
              <a:latin typeface="Univers Light" panose="020B0403020202020204" pitchFamily="34" charset="0"/>
            </a:endParaRPr>
          </a:p>
          <a:p>
            <a:r>
              <a:rPr lang="en-US" sz="2400" dirty="0">
                <a:latin typeface="Univers Light" panose="020B0403020202020204" pitchFamily="34" charset="0"/>
              </a:rPr>
              <a:t>Refunds</a:t>
            </a:r>
          </a:p>
          <a:p>
            <a:endParaRPr lang="en-US" sz="2400" dirty="0">
              <a:latin typeface="Univers Light" panose="020B0403020202020204" pitchFamily="34" charset="0"/>
            </a:endParaRPr>
          </a:p>
          <a:p>
            <a:r>
              <a:rPr lang="en-US" sz="2400" dirty="0">
                <a:latin typeface="Univers Light" panose="020B0403020202020204" pitchFamily="34" charset="0"/>
              </a:rPr>
              <a:t>Coordination of Benefits (COB)</a:t>
            </a:r>
          </a:p>
        </p:txBody>
      </p:sp>
      <p:pic>
        <p:nvPicPr>
          <p:cNvPr id="4" name="Picture 3">
            <a:extLst>
              <a:ext uri="{FF2B5EF4-FFF2-40B4-BE49-F238E27FC236}">
                <a16:creationId xmlns:a16="http://schemas.microsoft.com/office/drawing/2014/main" id="{8EE47D3D-D294-483E-B193-3B1619C28F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428" y="5865584"/>
            <a:ext cx="685800" cy="685800"/>
          </a:xfrm>
          <a:prstGeom prst="rect">
            <a:avLst/>
          </a:prstGeom>
        </p:spPr>
      </p:pic>
      <p:pic>
        <p:nvPicPr>
          <p:cNvPr id="6" name="Picture 5">
            <a:extLst>
              <a:ext uri="{FF2B5EF4-FFF2-40B4-BE49-F238E27FC236}">
                <a16:creationId xmlns:a16="http://schemas.microsoft.com/office/drawing/2014/main" id="{2863306C-F688-41EC-BED8-0EA7FECF6101}"/>
              </a:ext>
            </a:extLst>
          </p:cNvPr>
          <p:cNvPicPr>
            <a:picLocks/>
          </p:cNvPicPr>
          <p:nvPr/>
        </p:nvPicPr>
        <p:blipFill>
          <a:blip r:embed="rId4"/>
          <a:stretch>
            <a:fillRect/>
          </a:stretch>
        </p:blipFill>
        <p:spPr>
          <a:xfrm>
            <a:off x="8236628" y="1958412"/>
            <a:ext cx="3657600" cy="3657600"/>
          </a:xfrm>
          <a:prstGeom prst="rect">
            <a:avLst/>
          </a:prstGeom>
        </p:spPr>
      </p:pic>
    </p:spTree>
    <p:extLst>
      <p:ext uri="{BB962C8B-B14F-4D97-AF65-F5344CB8AC3E}">
        <p14:creationId xmlns:p14="http://schemas.microsoft.com/office/powerpoint/2010/main" val="2376592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744115" y="2551837"/>
            <a:ext cx="5276436"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Univers Light" panose="020B0403020202020204" pitchFamily="34" charset="0"/>
                <a:ea typeface="+mn-ea"/>
                <a:cs typeface="+mn-cs"/>
              </a:rPr>
              <a:t>DEPARTMENT OVERVIEW</a:t>
            </a:r>
          </a:p>
        </p:txBody>
      </p:sp>
      <p:pic>
        <p:nvPicPr>
          <p:cNvPr id="4" name="Picture 3">
            <a:extLst>
              <a:ext uri="{FF2B5EF4-FFF2-40B4-BE49-F238E27FC236}">
                <a16:creationId xmlns:a16="http://schemas.microsoft.com/office/drawing/2014/main" id="{1F26B8B8-866E-409F-A977-16673E233B3F}"/>
              </a:ext>
            </a:extLst>
          </p:cNvPr>
          <p:cNvPicPr>
            <a:picLocks/>
          </p:cNvPicPr>
          <p:nvPr/>
        </p:nvPicPr>
        <p:blipFill>
          <a:blip r:embed="rId3"/>
          <a:stretch>
            <a:fillRect/>
          </a:stretch>
        </p:blipFill>
        <p:spPr>
          <a:xfrm>
            <a:off x="2809875" y="1524000"/>
            <a:ext cx="3810000" cy="3810000"/>
          </a:xfrm>
          <a:prstGeom prst="rect">
            <a:avLst/>
          </a:prstGeom>
        </p:spPr>
      </p:pic>
    </p:spTree>
    <p:extLst>
      <p:ext uri="{BB962C8B-B14F-4D97-AF65-F5344CB8AC3E}">
        <p14:creationId xmlns:p14="http://schemas.microsoft.com/office/powerpoint/2010/main" val="36162762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6" name="Rectangle 12"/>
          <p:cNvSpPr>
            <a:spLocks noGrp="1" noChangeArrowheads="1"/>
          </p:cNvSpPr>
          <p:nvPr>
            <p:ph type="title"/>
          </p:nvPr>
        </p:nvSpPr>
        <p:spPr/>
        <p:txBody>
          <a:bodyPr>
            <a:normAutofit/>
          </a:bodyPr>
          <a:lstStyle/>
          <a:p>
            <a:r>
              <a:rPr lang="en-US" sz="4400" dirty="0"/>
              <a:t>Adjustment Team</a:t>
            </a:r>
          </a:p>
        </p:txBody>
      </p:sp>
      <p:sp>
        <p:nvSpPr>
          <p:cNvPr id="41997" name="Rectangle 13"/>
          <p:cNvSpPr>
            <a:spLocks noGrp="1" noChangeArrowheads="1"/>
          </p:cNvSpPr>
          <p:nvPr>
            <p:ph type="body" idx="1"/>
          </p:nvPr>
        </p:nvSpPr>
        <p:spPr>
          <a:xfrm>
            <a:off x="3366116" y="1777755"/>
            <a:ext cx="8153400" cy="4525963"/>
          </a:xfrm>
        </p:spPr>
        <p:txBody>
          <a:bodyPr>
            <a:noAutofit/>
          </a:bodyPr>
          <a:lstStyle/>
          <a:p>
            <a:pPr marL="344487" indent="-342900"/>
            <a:r>
              <a:rPr lang="en-US" sz="2400" dirty="0">
                <a:cs typeface="Arial" panose="020B0604020202020204" pitchFamily="34" charset="0"/>
              </a:rPr>
              <a:t>Conduct research and respond to inquiries regarding prior claims outcomes</a:t>
            </a:r>
          </a:p>
          <a:p>
            <a:pPr marL="469900" lvl="1" indent="0">
              <a:buNone/>
            </a:pPr>
            <a:endParaRPr lang="en-US" sz="2400" dirty="0">
              <a:cs typeface="Arial" panose="020B0604020202020204" pitchFamily="34" charset="0"/>
            </a:endParaRPr>
          </a:p>
          <a:p>
            <a:pPr marL="344487" indent="-342900"/>
            <a:r>
              <a:rPr lang="en-US" sz="2400" dirty="0">
                <a:cs typeface="Arial" panose="020B0604020202020204" pitchFamily="34" charset="0"/>
              </a:rPr>
              <a:t>Turn member submitted receipts into claims forms for processing</a:t>
            </a:r>
          </a:p>
          <a:p>
            <a:pPr marL="1587" indent="0">
              <a:buNone/>
            </a:pPr>
            <a:endParaRPr lang="en-US" sz="2400" dirty="0">
              <a:cs typeface="Arial" panose="020B0604020202020204" pitchFamily="34" charset="0"/>
            </a:endParaRPr>
          </a:p>
          <a:p>
            <a:pPr marL="344487" indent="-342900"/>
            <a:r>
              <a:rPr lang="en-US" sz="2400" dirty="0">
                <a:cs typeface="Arial" panose="020B0604020202020204" pitchFamily="34" charset="0"/>
              </a:rPr>
              <a:t>Collaborate with other departments </a:t>
            </a:r>
            <a:br>
              <a:rPr lang="en-US" sz="2400" dirty="0">
                <a:cs typeface="Arial" panose="020B0604020202020204" pitchFamily="34" charset="0"/>
              </a:rPr>
            </a:br>
            <a:r>
              <a:rPr lang="en-US" sz="2400" dirty="0">
                <a:cs typeface="Arial" panose="020B0604020202020204" pitchFamily="34" charset="0"/>
              </a:rPr>
              <a:t>for process improvement</a:t>
            </a:r>
          </a:p>
          <a:p>
            <a:pPr marL="344487" indent="-342900"/>
            <a:endParaRPr lang="en-US" sz="2400" dirty="0">
              <a:cs typeface="Arial" panose="020B0604020202020204" pitchFamily="34" charset="0"/>
            </a:endParaRPr>
          </a:p>
        </p:txBody>
      </p:sp>
      <p:pic>
        <p:nvPicPr>
          <p:cNvPr id="4" name="Picture 3">
            <a:extLst>
              <a:ext uri="{FF2B5EF4-FFF2-40B4-BE49-F238E27FC236}">
                <a16:creationId xmlns:a16="http://schemas.microsoft.com/office/drawing/2014/main" id="{2826DE16-38E5-4AAD-8167-6449C00F8F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428" y="5865584"/>
            <a:ext cx="685800" cy="685800"/>
          </a:xfrm>
          <a:prstGeom prst="rect">
            <a:avLst/>
          </a:prstGeom>
        </p:spPr>
      </p:pic>
    </p:spTree>
    <p:extLst>
      <p:ext uri="{BB962C8B-B14F-4D97-AF65-F5344CB8AC3E}">
        <p14:creationId xmlns:p14="http://schemas.microsoft.com/office/powerpoint/2010/main" val="2315152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97">
                                            <p:txEl>
                                              <p:pRg st="0" end="0"/>
                                            </p:txEl>
                                          </p:spTgt>
                                        </p:tgtEl>
                                        <p:attrNameLst>
                                          <p:attrName>style.visibility</p:attrName>
                                        </p:attrNameLst>
                                      </p:cBhvr>
                                      <p:to>
                                        <p:strVal val="visible"/>
                                      </p:to>
                                    </p:set>
                                    <p:animEffect transition="in" filter="fade">
                                      <p:cBhvr>
                                        <p:cTn id="7" dur="500"/>
                                        <p:tgtEl>
                                          <p:spTgt spid="419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97">
                                            <p:txEl>
                                              <p:pRg st="2" end="2"/>
                                            </p:txEl>
                                          </p:spTgt>
                                        </p:tgtEl>
                                        <p:attrNameLst>
                                          <p:attrName>style.visibility</p:attrName>
                                        </p:attrNameLst>
                                      </p:cBhvr>
                                      <p:to>
                                        <p:strVal val="visible"/>
                                      </p:to>
                                    </p:set>
                                    <p:animEffect transition="in" filter="fade">
                                      <p:cBhvr>
                                        <p:cTn id="12" dur="500"/>
                                        <p:tgtEl>
                                          <p:spTgt spid="4199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997">
                                            <p:txEl>
                                              <p:pRg st="4" end="4"/>
                                            </p:txEl>
                                          </p:spTgt>
                                        </p:tgtEl>
                                        <p:attrNameLst>
                                          <p:attrName>style.visibility</p:attrName>
                                        </p:attrNameLst>
                                      </p:cBhvr>
                                      <p:to>
                                        <p:strVal val="visible"/>
                                      </p:to>
                                    </p:set>
                                    <p:animEffect transition="in" filter="fade">
                                      <p:cBhvr>
                                        <p:cTn id="17" dur="500"/>
                                        <p:tgtEl>
                                          <p:spTgt spid="4199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Control Team</a:t>
            </a:r>
          </a:p>
        </p:txBody>
      </p:sp>
      <p:sp>
        <p:nvSpPr>
          <p:cNvPr id="35845" name="Rectangle 5"/>
          <p:cNvSpPr>
            <a:spLocks noGrp="1" noChangeArrowheads="1"/>
          </p:cNvSpPr>
          <p:nvPr>
            <p:ph type="body" idx="1"/>
          </p:nvPr>
        </p:nvSpPr>
        <p:spPr/>
        <p:txBody>
          <a:bodyPr>
            <a:normAutofit/>
          </a:bodyPr>
          <a:lstStyle/>
          <a:p>
            <a:r>
              <a:rPr lang="en-US" sz="2400" dirty="0"/>
              <a:t>Facilitate inter-plan claims processing (BlueCard)</a:t>
            </a:r>
          </a:p>
          <a:p>
            <a:pPr lvl="1"/>
            <a:r>
              <a:rPr lang="en-US" sz="2400" dirty="0"/>
              <a:t>Screen claims for processing</a:t>
            </a:r>
          </a:p>
          <a:p>
            <a:pPr lvl="1"/>
            <a:r>
              <a:rPr lang="en-US" sz="2400" dirty="0"/>
              <a:t>Separate incoming claims worksheets</a:t>
            </a:r>
          </a:p>
          <a:p>
            <a:pPr lvl="1"/>
            <a:r>
              <a:rPr lang="en-US" sz="2400" dirty="0"/>
              <a:t>Distribution of work</a:t>
            </a:r>
          </a:p>
          <a:p>
            <a:pPr lvl="1"/>
            <a:r>
              <a:rPr lang="en-US" sz="2400" dirty="0"/>
              <a:t>Triage claims rejects</a:t>
            </a:r>
          </a:p>
          <a:p>
            <a:pPr lvl="1"/>
            <a:endParaRPr lang="en-US" sz="2400" dirty="0"/>
          </a:p>
          <a:p>
            <a:r>
              <a:rPr lang="en-US" sz="2400" dirty="0"/>
              <a:t>Support post-claim processing activities</a:t>
            </a:r>
          </a:p>
          <a:p>
            <a:pPr lvl="1"/>
            <a:r>
              <a:rPr lang="en-US" sz="2400" dirty="0"/>
              <a:t>Validate Reports to Members or Providers</a:t>
            </a:r>
          </a:p>
          <a:p>
            <a:pPr lvl="1"/>
            <a:r>
              <a:rPr lang="en-US" sz="2400" dirty="0"/>
              <a:t>Order and take receipt of Medical Records</a:t>
            </a:r>
          </a:p>
          <a:p>
            <a:pPr lvl="1"/>
            <a:r>
              <a:rPr lang="en-US" sz="2400" dirty="0"/>
              <a:t>Scan completed worksheets</a:t>
            </a:r>
          </a:p>
          <a:p>
            <a:pPr lvl="1"/>
            <a:endParaRPr lang="en-US" sz="2400" dirty="0"/>
          </a:p>
          <a:p>
            <a:pPr lvl="1"/>
            <a:endParaRPr lang="en-US" sz="2400" dirty="0"/>
          </a:p>
          <a:p>
            <a:endParaRPr lang="en-US" sz="2400" dirty="0"/>
          </a:p>
        </p:txBody>
      </p:sp>
      <p:pic>
        <p:nvPicPr>
          <p:cNvPr id="4" name="Picture 3">
            <a:extLst>
              <a:ext uri="{FF2B5EF4-FFF2-40B4-BE49-F238E27FC236}">
                <a16:creationId xmlns:a16="http://schemas.microsoft.com/office/drawing/2014/main" id="{09C67D3E-6FB4-4B12-BE2A-1FCCCCD546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428" y="5865584"/>
            <a:ext cx="685800" cy="685800"/>
          </a:xfrm>
          <a:prstGeom prst="rect">
            <a:avLst/>
          </a:prstGeom>
        </p:spPr>
      </p:pic>
    </p:spTree>
    <p:extLst>
      <p:ext uri="{BB962C8B-B14F-4D97-AF65-F5344CB8AC3E}">
        <p14:creationId xmlns:p14="http://schemas.microsoft.com/office/powerpoint/2010/main" val="985759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5">
                                            <p:txEl>
                                              <p:pRg st="0" end="0"/>
                                            </p:txEl>
                                          </p:spTgt>
                                        </p:tgtEl>
                                        <p:attrNameLst>
                                          <p:attrName>style.visibility</p:attrName>
                                        </p:attrNameLst>
                                      </p:cBhvr>
                                      <p:to>
                                        <p:strVal val="visible"/>
                                      </p:to>
                                    </p:set>
                                    <p:animEffect transition="in" filter="fade">
                                      <p:cBhvr>
                                        <p:cTn id="7" dur="500"/>
                                        <p:tgtEl>
                                          <p:spTgt spid="358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845">
                                            <p:txEl>
                                              <p:pRg st="1" end="1"/>
                                            </p:txEl>
                                          </p:spTgt>
                                        </p:tgtEl>
                                        <p:attrNameLst>
                                          <p:attrName>style.visibility</p:attrName>
                                        </p:attrNameLst>
                                      </p:cBhvr>
                                      <p:to>
                                        <p:strVal val="visible"/>
                                      </p:to>
                                    </p:set>
                                    <p:animEffect transition="in" filter="fade">
                                      <p:cBhvr>
                                        <p:cTn id="12" dur="500"/>
                                        <p:tgtEl>
                                          <p:spTgt spid="358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845">
                                            <p:txEl>
                                              <p:pRg st="2" end="2"/>
                                            </p:txEl>
                                          </p:spTgt>
                                        </p:tgtEl>
                                        <p:attrNameLst>
                                          <p:attrName>style.visibility</p:attrName>
                                        </p:attrNameLst>
                                      </p:cBhvr>
                                      <p:to>
                                        <p:strVal val="visible"/>
                                      </p:to>
                                    </p:set>
                                    <p:animEffect transition="in" filter="fade">
                                      <p:cBhvr>
                                        <p:cTn id="17" dur="500"/>
                                        <p:tgtEl>
                                          <p:spTgt spid="3584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845">
                                            <p:txEl>
                                              <p:pRg st="3" end="3"/>
                                            </p:txEl>
                                          </p:spTgt>
                                        </p:tgtEl>
                                        <p:attrNameLst>
                                          <p:attrName>style.visibility</p:attrName>
                                        </p:attrNameLst>
                                      </p:cBhvr>
                                      <p:to>
                                        <p:strVal val="visible"/>
                                      </p:to>
                                    </p:set>
                                    <p:animEffect transition="in" filter="fade">
                                      <p:cBhvr>
                                        <p:cTn id="22" dur="500"/>
                                        <p:tgtEl>
                                          <p:spTgt spid="3584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845">
                                            <p:txEl>
                                              <p:pRg st="4" end="4"/>
                                            </p:txEl>
                                          </p:spTgt>
                                        </p:tgtEl>
                                        <p:attrNameLst>
                                          <p:attrName>style.visibility</p:attrName>
                                        </p:attrNameLst>
                                      </p:cBhvr>
                                      <p:to>
                                        <p:strVal val="visible"/>
                                      </p:to>
                                    </p:set>
                                    <p:animEffect transition="in" filter="fade">
                                      <p:cBhvr>
                                        <p:cTn id="27" dur="500"/>
                                        <p:tgtEl>
                                          <p:spTgt spid="3584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5845">
                                            <p:txEl>
                                              <p:pRg st="6" end="6"/>
                                            </p:txEl>
                                          </p:spTgt>
                                        </p:tgtEl>
                                        <p:attrNameLst>
                                          <p:attrName>style.visibility</p:attrName>
                                        </p:attrNameLst>
                                      </p:cBhvr>
                                      <p:to>
                                        <p:strVal val="visible"/>
                                      </p:to>
                                    </p:set>
                                    <p:animEffect transition="in" filter="fade">
                                      <p:cBhvr>
                                        <p:cTn id="32" dur="500"/>
                                        <p:tgtEl>
                                          <p:spTgt spid="3584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5845">
                                            <p:txEl>
                                              <p:pRg st="7" end="7"/>
                                            </p:txEl>
                                          </p:spTgt>
                                        </p:tgtEl>
                                        <p:attrNameLst>
                                          <p:attrName>style.visibility</p:attrName>
                                        </p:attrNameLst>
                                      </p:cBhvr>
                                      <p:to>
                                        <p:strVal val="visible"/>
                                      </p:to>
                                    </p:set>
                                    <p:animEffect transition="in" filter="fade">
                                      <p:cBhvr>
                                        <p:cTn id="37" dur="500"/>
                                        <p:tgtEl>
                                          <p:spTgt spid="35845">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5845">
                                            <p:txEl>
                                              <p:pRg st="8" end="8"/>
                                            </p:txEl>
                                          </p:spTgt>
                                        </p:tgtEl>
                                        <p:attrNameLst>
                                          <p:attrName>style.visibility</p:attrName>
                                        </p:attrNameLst>
                                      </p:cBhvr>
                                      <p:to>
                                        <p:strVal val="visible"/>
                                      </p:to>
                                    </p:set>
                                    <p:animEffect transition="in" filter="fade">
                                      <p:cBhvr>
                                        <p:cTn id="42" dur="500"/>
                                        <p:tgtEl>
                                          <p:spTgt spid="35845">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5845">
                                            <p:txEl>
                                              <p:pRg st="9" end="9"/>
                                            </p:txEl>
                                          </p:spTgt>
                                        </p:tgtEl>
                                        <p:attrNameLst>
                                          <p:attrName>style.visibility</p:attrName>
                                        </p:attrNameLst>
                                      </p:cBhvr>
                                      <p:to>
                                        <p:strVal val="visible"/>
                                      </p:to>
                                    </p:set>
                                    <p:animEffect transition="in" filter="fade">
                                      <p:cBhvr>
                                        <p:cTn id="47" dur="500"/>
                                        <p:tgtEl>
                                          <p:spTgt spid="3584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Refunds Team</a:t>
            </a:r>
          </a:p>
        </p:txBody>
      </p:sp>
      <p:sp>
        <p:nvSpPr>
          <p:cNvPr id="35845" name="Rectangle 5"/>
          <p:cNvSpPr>
            <a:spLocks noGrp="1" noChangeArrowheads="1"/>
          </p:cNvSpPr>
          <p:nvPr>
            <p:ph type="body" idx="1"/>
          </p:nvPr>
        </p:nvSpPr>
        <p:spPr/>
        <p:txBody>
          <a:bodyPr>
            <a:noAutofit/>
          </a:bodyPr>
          <a:lstStyle/>
          <a:p>
            <a:r>
              <a:rPr lang="en-US" sz="2400" dirty="0"/>
              <a:t>Request and take receipt of refunds of overpaid funds paid to members or providers</a:t>
            </a:r>
          </a:p>
          <a:p>
            <a:endParaRPr lang="en-US" sz="2400" dirty="0"/>
          </a:p>
          <a:p>
            <a:r>
              <a:rPr lang="en-US" sz="2400" dirty="0"/>
              <a:t>Various reasons for refunds:</a:t>
            </a:r>
          </a:p>
          <a:p>
            <a:pPr lvl="1"/>
            <a:r>
              <a:rPr lang="en-US" sz="2400" dirty="0"/>
              <a:t>Medical necessity review</a:t>
            </a:r>
          </a:p>
          <a:p>
            <a:pPr lvl="1"/>
            <a:r>
              <a:rPr lang="en-US" sz="2400" dirty="0"/>
              <a:t>Incorrect benefits loaded </a:t>
            </a:r>
          </a:p>
          <a:p>
            <a:pPr lvl="1"/>
            <a:r>
              <a:rPr lang="en-US" sz="2400" dirty="0"/>
              <a:t>Primacy change</a:t>
            </a:r>
          </a:p>
          <a:p>
            <a:pPr lvl="1"/>
            <a:r>
              <a:rPr lang="en-US" sz="2400" dirty="0"/>
              <a:t>Retroactive Eligibility </a:t>
            </a:r>
          </a:p>
          <a:p>
            <a:pPr lvl="1"/>
            <a:r>
              <a:rPr lang="en-US" sz="2400" dirty="0"/>
              <a:t>Author letters,  monitor, track and execute refund </a:t>
            </a:r>
            <a:br>
              <a:rPr lang="en-US" sz="2400" dirty="0"/>
            </a:br>
            <a:r>
              <a:rPr lang="en-US" sz="2400" dirty="0"/>
              <a:t>deposits/posting (BlueCard and FEP only)</a:t>
            </a:r>
          </a:p>
          <a:p>
            <a:endParaRPr lang="en-US" sz="2400" dirty="0"/>
          </a:p>
        </p:txBody>
      </p:sp>
      <p:pic>
        <p:nvPicPr>
          <p:cNvPr id="4" name="Picture 3">
            <a:extLst>
              <a:ext uri="{FF2B5EF4-FFF2-40B4-BE49-F238E27FC236}">
                <a16:creationId xmlns:a16="http://schemas.microsoft.com/office/drawing/2014/main" id="{D2032244-B3E1-4762-B651-D8F08E5AB4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428" y="5865584"/>
            <a:ext cx="685800" cy="685800"/>
          </a:xfrm>
          <a:prstGeom prst="rect">
            <a:avLst/>
          </a:prstGeom>
        </p:spPr>
      </p:pic>
    </p:spTree>
    <p:extLst>
      <p:ext uri="{BB962C8B-B14F-4D97-AF65-F5344CB8AC3E}">
        <p14:creationId xmlns:p14="http://schemas.microsoft.com/office/powerpoint/2010/main" val="47659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5">
                                            <p:txEl>
                                              <p:pRg st="0" end="0"/>
                                            </p:txEl>
                                          </p:spTgt>
                                        </p:tgtEl>
                                        <p:attrNameLst>
                                          <p:attrName>style.visibility</p:attrName>
                                        </p:attrNameLst>
                                      </p:cBhvr>
                                      <p:to>
                                        <p:strVal val="visible"/>
                                      </p:to>
                                    </p:set>
                                    <p:animEffect transition="in" filter="fade">
                                      <p:cBhvr>
                                        <p:cTn id="7" dur="500"/>
                                        <p:tgtEl>
                                          <p:spTgt spid="358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845">
                                            <p:txEl>
                                              <p:pRg st="2" end="2"/>
                                            </p:txEl>
                                          </p:spTgt>
                                        </p:tgtEl>
                                        <p:attrNameLst>
                                          <p:attrName>style.visibility</p:attrName>
                                        </p:attrNameLst>
                                      </p:cBhvr>
                                      <p:to>
                                        <p:strVal val="visible"/>
                                      </p:to>
                                    </p:set>
                                    <p:animEffect transition="in" filter="fade">
                                      <p:cBhvr>
                                        <p:cTn id="12" dur="500"/>
                                        <p:tgtEl>
                                          <p:spTgt spid="3584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845">
                                            <p:txEl>
                                              <p:pRg st="3" end="3"/>
                                            </p:txEl>
                                          </p:spTgt>
                                        </p:tgtEl>
                                        <p:attrNameLst>
                                          <p:attrName>style.visibility</p:attrName>
                                        </p:attrNameLst>
                                      </p:cBhvr>
                                      <p:to>
                                        <p:strVal val="visible"/>
                                      </p:to>
                                    </p:set>
                                    <p:animEffect transition="in" filter="fade">
                                      <p:cBhvr>
                                        <p:cTn id="17" dur="500"/>
                                        <p:tgtEl>
                                          <p:spTgt spid="3584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845">
                                            <p:txEl>
                                              <p:pRg st="4" end="4"/>
                                            </p:txEl>
                                          </p:spTgt>
                                        </p:tgtEl>
                                        <p:attrNameLst>
                                          <p:attrName>style.visibility</p:attrName>
                                        </p:attrNameLst>
                                      </p:cBhvr>
                                      <p:to>
                                        <p:strVal val="visible"/>
                                      </p:to>
                                    </p:set>
                                    <p:animEffect transition="in" filter="fade">
                                      <p:cBhvr>
                                        <p:cTn id="22" dur="500"/>
                                        <p:tgtEl>
                                          <p:spTgt spid="3584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845">
                                            <p:txEl>
                                              <p:pRg st="5" end="5"/>
                                            </p:txEl>
                                          </p:spTgt>
                                        </p:tgtEl>
                                        <p:attrNameLst>
                                          <p:attrName>style.visibility</p:attrName>
                                        </p:attrNameLst>
                                      </p:cBhvr>
                                      <p:to>
                                        <p:strVal val="visible"/>
                                      </p:to>
                                    </p:set>
                                    <p:animEffect transition="in" filter="fade">
                                      <p:cBhvr>
                                        <p:cTn id="27" dur="500"/>
                                        <p:tgtEl>
                                          <p:spTgt spid="3584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5845">
                                            <p:txEl>
                                              <p:pRg st="6" end="6"/>
                                            </p:txEl>
                                          </p:spTgt>
                                        </p:tgtEl>
                                        <p:attrNameLst>
                                          <p:attrName>style.visibility</p:attrName>
                                        </p:attrNameLst>
                                      </p:cBhvr>
                                      <p:to>
                                        <p:strVal val="visible"/>
                                      </p:to>
                                    </p:set>
                                    <p:animEffect transition="in" filter="fade">
                                      <p:cBhvr>
                                        <p:cTn id="32" dur="500"/>
                                        <p:tgtEl>
                                          <p:spTgt spid="3584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5845">
                                            <p:txEl>
                                              <p:pRg st="7" end="7"/>
                                            </p:txEl>
                                          </p:spTgt>
                                        </p:tgtEl>
                                        <p:attrNameLst>
                                          <p:attrName>style.visibility</p:attrName>
                                        </p:attrNameLst>
                                      </p:cBhvr>
                                      <p:to>
                                        <p:strVal val="visible"/>
                                      </p:to>
                                    </p:set>
                                    <p:animEffect transition="in" filter="fade">
                                      <p:cBhvr>
                                        <p:cTn id="37" dur="500"/>
                                        <p:tgtEl>
                                          <p:spTgt spid="3584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6" name="Rectangle 12"/>
          <p:cNvSpPr>
            <a:spLocks noGrp="1" noChangeArrowheads="1"/>
          </p:cNvSpPr>
          <p:nvPr>
            <p:ph type="title"/>
          </p:nvPr>
        </p:nvSpPr>
        <p:spPr/>
        <p:txBody>
          <a:bodyPr>
            <a:normAutofit/>
          </a:bodyPr>
          <a:lstStyle/>
          <a:p>
            <a:r>
              <a:rPr lang="en-US" sz="4400" dirty="0"/>
              <a:t>COB Team</a:t>
            </a:r>
          </a:p>
        </p:txBody>
      </p:sp>
      <p:sp>
        <p:nvSpPr>
          <p:cNvPr id="6" name="Rectangle 13"/>
          <p:cNvSpPr txBox="1">
            <a:spLocks noChangeArrowheads="1"/>
          </p:cNvSpPr>
          <p:nvPr/>
        </p:nvSpPr>
        <p:spPr bwMode="auto">
          <a:xfrm>
            <a:off x="3326907" y="1591323"/>
            <a:ext cx="832485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225425" indent="-225425" algn="l" rtl="0" eaLnBrk="1" fontAlgn="base" hangingPunct="1">
              <a:spcBef>
                <a:spcPct val="20000"/>
              </a:spcBef>
              <a:spcAft>
                <a:spcPct val="0"/>
              </a:spcAft>
              <a:buFont typeface="Wingdings" pitchFamily="2" charset="2"/>
              <a:buChar char="§"/>
              <a:defRPr sz="2400">
                <a:solidFill>
                  <a:schemeClr val="tx1"/>
                </a:solidFill>
                <a:latin typeface="Times New Roman" pitchFamily="18" charset="0"/>
                <a:ea typeface="+mn-ea"/>
                <a:cs typeface="Times New Roman" pitchFamily="18" charset="0"/>
              </a:defRPr>
            </a:lvl1pPr>
            <a:lvl2pPr marL="693738" indent="-223838" algn="l" rtl="0" eaLnBrk="1" fontAlgn="base" hangingPunct="1">
              <a:spcBef>
                <a:spcPct val="20000"/>
              </a:spcBef>
              <a:spcAft>
                <a:spcPct val="0"/>
              </a:spcAft>
              <a:buFont typeface="Wingdings" pitchFamily="2" charset="2"/>
              <a:buChar char="§"/>
              <a:defRPr sz="2000">
                <a:solidFill>
                  <a:schemeClr val="tx1"/>
                </a:solidFill>
                <a:latin typeface="Times New Roman" pitchFamily="18" charset="0"/>
                <a:cs typeface="Times New Roman" pitchFamily="18" charset="0"/>
              </a:defRPr>
            </a:lvl2pPr>
            <a:lvl3pPr marL="1139825" indent="-228600" algn="l" rtl="0" eaLnBrk="1" fontAlgn="base" hangingPunct="1">
              <a:spcBef>
                <a:spcPct val="20000"/>
              </a:spcBef>
              <a:spcAft>
                <a:spcPct val="0"/>
              </a:spcAft>
              <a:buFont typeface="Wingdings" pitchFamily="2" charset="2"/>
              <a:buChar char="§"/>
              <a:defRPr>
                <a:solidFill>
                  <a:schemeClr val="tx1"/>
                </a:solidFill>
                <a:latin typeface="Times New Roman" pitchFamily="18" charset="0"/>
                <a:cs typeface="Times New Roman" pitchFamily="18" charset="0"/>
              </a:defRPr>
            </a:lvl3pPr>
            <a:lvl4pPr marL="1608138" indent="-228600" algn="l" rtl="0" eaLnBrk="1" fontAlgn="base" hangingPunct="1">
              <a:spcBef>
                <a:spcPct val="20000"/>
              </a:spcBef>
              <a:spcAft>
                <a:spcPct val="0"/>
              </a:spcAft>
              <a:buFont typeface="Wingdings" pitchFamily="2" charset="2"/>
              <a:buChar char="§"/>
              <a:defRPr sz="1400">
                <a:solidFill>
                  <a:schemeClr val="tx1"/>
                </a:solidFill>
                <a:latin typeface="Times New Roman" pitchFamily="18" charset="0"/>
                <a:cs typeface="Times New Roman" pitchFamily="18" charset="0"/>
              </a:defRPr>
            </a:lvl4pPr>
            <a:lvl5pPr marL="1951038" indent="-228600" algn="l" rtl="0" eaLnBrk="1" fontAlgn="base" hangingPunct="1">
              <a:spcBef>
                <a:spcPct val="20000"/>
              </a:spcBef>
              <a:spcAft>
                <a:spcPct val="0"/>
              </a:spcAft>
              <a:buChar char="»"/>
              <a:defRPr sz="2000">
                <a:solidFill>
                  <a:srgbClr val="0078C1"/>
                </a:solidFill>
                <a:latin typeface="Trebuchet MS" pitchFamily="34" charset="0"/>
              </a:defRPr>
            </a:lvl5pPr>
            <a:lvl6pPr marL="2408238" indent="-228600" algn="l" rtl="0" eaLnBrk="1" fontAlgn="base" hangingPunct="1">
              <a:spcBef>
                <a:spcPct val="20000"/>
              </a:spcBef>
              <a:spcAft>
                <a:spcPct val="0"/>
              </a:spcAft>
              <a:buChar char="»"/>
              <a:defRPr sz="2000">
                <a:solidFill>
                  <a:srgbClr val="0078C1"/>
                </a:solidFill>
                <a:latin typeface="Trebuchet MS" pitchFamily="34" charset="0"/>
              </a:defRPr>
            </a:lvl6pPr>
            <a:lvl7pPr marL="2865438" indent="-228600" algn="l" rtl="0" eaLnBrk="1" fontAlgn="base" hangingPunct="1">
              <a:spcBef>
                <a:spcPct val="20000"/>
              </a:spcBef>
              <a:spcAft>
                <a:spcPct val="0"/>
              </a:spcAft>
              <a:buChar char="»"/>
              <a:defRPr sz="2000">
                <a:solidFill>
                  <a:srgbClr val="0078C1"/>
                </a:solidFill>
                <a:latin typeface="Trebuchet MS" pitchFamily="34" charset="0"/>
              </a:defRPr>
            </a:lvl7pPr>
            <a:lvl8pPr marL="3322638" indent="-228600" algn="l" rtl="0" eaLnBrk="1" fontAlgn="base" hangingPunct="1">
              <a:spcBef>
                <a:spcPct val="20000"/>
              </a:spcBef>
              <a:spcAft>
                <a:spcPct val="0"/>
              </a:spcAft>
              <a:buChar char="»"/>
              <a:defRPr sz="2000">
                <a:solidFill>
                  <a:srgbClr val="0078C1"/>
                </a:solidFill>
                <a:latin typeface="Trebuchet MS" pitchFamily="34" charset="0"/>
              </a:defRPr>
            </a:lvl8pPr>
            <a:lvl9pPr marL="3779838" indent="-228600" algn="l" rtl="0" eaLnBrk="1" fontAlgn="base" hangingPunct="1">
              <a:spcBef>
                <a:spcPct val="20000"/>
              </a:spcBef>
              <a:spcAft>
                <a:spcPct val="0"/>
              </a:spcAft>
              <a:buChar char="»"/>
              <a:defRPr sz="2000">
                <a:solidFill>
                  <a:srgbClr val="0078C1"/>
                </a:solidFill>
                <a:latin typeface="Trebuchet MS" pitchFamily="34" charset="0"/>
              </a:defRPr>
            </a:lvl9pPr>
          </a:lstStyle>
          <a:p>
            <a:pPr marL="1587" indent="0">
              <a:buNone/>
            </a:pPr>
            <a:r>
              <a:rPr lang="en-US" kern="0" dirty="0">
                <a:latin typeface="Univers Light" panose="020B0403020202020204" pitchFamily="34" charset="0"/>
                <a:cs typeface="Arial" panose="020B0604020202020204" pitchFamily="34" charset="0"/>
              </a:rPr>
              <a:t>Order of Benefit Determination (OBD) for HMSA members who have other medical, dental, drug or vision coverage. </a:t>
            </a:r>
          </a:p>
          <a:p>
            <a:pPr marL="344487" indent="-342900">
              <a:buFont typeface="Arial" panose="020B0604020202020204" pitchFamily="34" charset="0"/>
              <a:buChar char="•"/>
            </a:pPr>
            <a:endParaRPr lang="en-US" kern="0" dirty="0">
              <a:latin typeface="Arial" panose="020B0604020202020204" pitchFamily="34" charset="0"/>
              <a:cs typeface="Arial" panose="020B0604020202020204" pitchFamily="34" charset="0"/>
            </a:endParaRPr>
          </a:p>
          <a:p>
            <a:pPr>
              <a:buFont typeface="Arial" panose="020B0604020202020204" pitchFamily="34" charset="0"/>
              <a:buChar char="•"/>
            </a:pPr>
            <a:r>
              <a:rPr lang="en-US" dirty="0">
                <a:latin typeface="Univers Light" panose="020B0403020202020204" pitchFamily="34" charset="0"/>
              </a:rPr>
              <a:t>Dual Membership </a:t>
            </a:r>
          </a:p>
          <a:p>
            <a:pPr>
              <a:buFont typeface="Arial" panose="020B0604020202020204" pitchFamily="34" charset="0"/>
              <a:buChar char="•"/>
            </a:pPr>
            <a:endParaRPr lang="en-US" dirty="0">
              <a:latin typeface="Univers Light" panose="020B0403020202020204" pitchFamily="34" charset="0"/>
            </a:endParaRPr>
          </a:p>
          <a:p>
            <a:pPr>
              <a:buFont typeface="Arial" panose="020B0604020202020204" pitchFamily="34" charset="0"/>
              <a:buChar char="•"/>
            </a:pPr>
            <a:r>
              <a:rPr lang="en-US" dirty="0">
                <a:latin typeface="Univers Light" panose="020B0403020202020204" pitchFamily="34" charset="0"/>
              </a:rPr>
              <a:t>Dual Coverage</a:t>
            </a:r>
          </a:p>
          <a:p>
            <a:pPr>
              <a:buFont typeface="Arial" panose="020B0604020202020204" pitchFamily="34" charset="0"/>
              <a:buChar char="•"/>
            </a:pPr>
            <a:endParaRPr lang="en-US" dirty="0">
              <a:latin typeface="Univers Light" panose="020B0403020202020204" pitchFamily="34" charset="0"/>
            </a:endParaRPr>
          </a:p>
          <a:p>
            <a:pPr>
              <a:buFont typeface="Arial" panose="020B0604020202020204" pitchFamily="34" charset="0"/>
              <a:buChar char="•"/>
            </a:pPr>
            <a:r>
              <a:rPr lang="en-US" dirty="0">
                <a:latin typeface="Univers Light" panose="020B0403020202020204" pitchFamily="34" charset="0"/>
              </a:rPr>
              <a:t>Medicare COB</a:t>
            </a:r>
          </a:p>
          <a:p>
            <a:pPr marL="344487" indent="-342900"/>
            <a:endParaRPr lang="en-US" sz="2000" kern="0" dirty="0">
              <a:latin typeface="Arial" panose="020B0604020202020204" pitchFamily="34" charset="0"/>
              <a:cs typeface="Arial" panose="020B0604020202020204" pitchFamily="34" charset="0"/>
            </a:endParaRPr>
          </a:p>
          <a:p>
            <a:pPr lvl="1"/>
            <a:endParaRPr lang="en-US" kern="0" dirty="0"/>
          </a:p>
          <a:p>
            <a:pPr lvl="1"/>
            <a:endParaRPr lang="en-US" kern="0" dirty="0"/>
          </a:p>
          <a:p>
            <a:pPr lvl="1"/>
            <a:endParaRPr lang="en-US" kern="0" dirty="0"/>
          </a:p>
          <a:p>
            <a:pPr lvl="1"/>
            <a:endParaRPr lang="en-US" kern="0" dirty="0"/>
          </a:p>
          <a:p>
            <a:pPr lvl="1"/>
            <a:endParaRPr lang="en-US" kern="0" dirty="0"/>
          </a:p>
        </p:txBody>
      </p:sp>
      <p:pic>
        <p:nvPicPr>
          <p:cNvPr id="4" name="Picture 3">
            <a:extLst>
              <a:ext uri="{FF2B5EF4-FFF2-40B4-BE49-F238E27FC236}">
                <a16:creationId xmlns:a16="http://schemas.microsoft.com/office/drawing/2014/main" id="{E16AD9F8-D704-4948-8957-4F72046FDE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428" y="5865584"/>
            <a:ext cx="685800" cy="685800"/>
          </a:xfrm>
          <a:prstGeom prst="rect">
            <a:avLst/>
          </a:prstGeom>
        </p:spPr>
      </p:pic>
    </p:spTree>
    <p:extLst>
      <p:ext uri="{BB962C8B-B14F-4D97-AF65-F5344CB8AC3E}">
        <p14:creationId xmlns:p14="http://schemas.microsoft.com/office/powerpoint/2010/main" val="1155866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fade">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fade">
                                      <p:cBhvr>
                                        <p:cTn id="2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73519" y="2505670"/>
            <a:ext cx="4267200" cy="923330"/>
          </a:xfrm>
          <a:prstGeom prst="rect">
            <a:avLst/>
          </a:prstGeom>
          <a:noFill/>
        </p:spPr>
        <p:txBody>
          <a:bodyPr wrap="square" rtlCol="0">
            <a:spAutoFit/>
          </a:bodyPr>
          <a:lstStyle/>
          <a:p>
            <a:r>
              <a:rPr lang="en-US" sz="5400" dirty="0">
                <a:latin typeface="+mj-lt"/>
              </a:rPr>
              <a:t>ANALYSIS</a:t>
            </a:r>
          </a:p>
        </p:txBody>
      </p:sp>
      <p:pic>
        <p:nvPicPr>
          <p:cNvPr id="4" name="Picture 3">
            <a:extLst>
              <a:ext uri="{FF2B5EF4-FFF2-40B4-BE49-F238E27FC236}">
                <a16:creationId xmlns:a16="http://schemas.microsoft.com/office/drawing/2014/main" id="{DABD3417-A60C-45FC-9FE6-B192EC27FBC9}"/>
              </a:ext>
            </a:extLst>
          </p:cNvPr>
          <p:cNvPicPr>
            <a:picLocks/>
          </p:cNvPicPr>
          <p:nvPr/>
        </p:nvPicPr>
        <p:blipFill>
          <a:blip r:embed="rId3"/>
          <a:stretch>
            <a:fillRect/>
          </a:stretch>
        </p:blipFill>
        <p:spPr>
          <a:xfrm>
            <a:off x="3486473" y="1060811"/>
            <a:ext cx="3813048" cy="3813048"/>
          </a:xfrm>
          <a:prstGeom prst="rect">
            <a:avLst/>
          </a:prstGeom>
        </p:spPr>
      </p:pic>
    </p:spTree>
    <p:extLst>
      <p:ext uri="{BB962C8B-B14F-4D97-AF65-F5344CB8AC3E}">
        <p14:creationId xmlns:p14="http://schemas.microsoft.com/office/powerpoint/2010/main" val="30440427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Analysis</a:t>
            </a:r>
          </a:p>
        </p:txBody>
      </p:sp>
      <p:sp>
        <p:nvSpPr>
          <p:cNvPr id="3" name="Content Placeholder 2"/>
          <p:cNvSpPr>
            <a:spLocks noGrp="1"/>
          </p:cNvSpPr>
          <p:nvPr>
            <p:ph idx="1"/>
          </p:nvPr>
        </p:nvSpPr>
        <p:spPr>
          <a:xfrm>
            <a:off x="3330606" y="1632753"/>
            <a:ext cx="8229600" cy="4525963"/>
          </a:xfrm>
        </p:spPr>
        <p:txBody>
          <a:bodyPr>
            <a:normAutofit/>
          </a:bodyPr>
          <a:lstStyle/>
          <a:p>
            <a:pPr marL="0" indent="0">
              <a:buNone/>
            </a:pPr>
            <a:r>
              <a:rPr lang="en-US" sz="2400" dirty="0"/>
              <a:t>Our Purpose:</a:t>
            </a:r>
          </a:p>
          <a:p>
            <a:endParaRPr lang="en-US" sz="2400" dirty="0"/>
          </a:p>
          <a:p>
            <a:r>
              <a:rPr lang="en-US" sz="2400" dirty="0"/>
              <a:t>To identify opportunities for claim automation and process improvement and implement solutions that enable claims to be paid more quickly and accurately.  </a:t>
            </a:r>
            <a:endParaRPr lang="en-US" sz="2000" dirty="0"/>
          </a:p>
        </p:txBody>
      </p:sp>
      <p:pic>
        <p:nvPicPr>
          <p:cNvPr id="4" name="Picture 3">
            <a:extLst>
              <a:ext uri="{FF2B5EF4-FFF2-40B4-BE49-F238E27FC236}">
                <a16:creationId xmlns:a16="http://schemas.microsoft.com/office/drawing/2014/main" id="{42751EB9-89A0-482C-A2E6-CCB9E83C3F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7614" y="5845772"/>
            <a:ext cx="685800" cy="685800"/>
          </a:xfrm>
          <a:prstGeom prst="rect">
            <a:avLst/>
          </a:prstGeom>
        </p:spPr>
      </p:pic>
    </p:spTree>
    <p:extLst>
      <p:ext uri="{BB962C8B-B14F-4D97-AF65-F5344CB8AC3E}">
        <p14:creationId xmlns:p14="http://schemas.microsoft.com/office/powerpoint/2010/main" val="1069740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Analysis</a:t>
            </a:r>
          </a:p>
        </p:txBody>
      </p:sp>
      <p:sp>
        <p:nvSpPr>
          <p:cNvPr id="3" name="Content Placeholder 2"/>
          <p:cNvSpPr>
            <a:spLocks noGrp="1"/>
          </p:cNvSpPr>
          <p:nvPr>
            <p:ph idx="1"/>
          </p:nvPr>
        </p:nvSpPr>
        <p:spPr>
          <a:xfrm>
            <a:off x="3330606" y="1632753"/>
            <a:ext cx="8229600" cy="4525963"/>
          </a:xfrm>
        </p:spPr>
        <p:txBody>
          <a:bodyPr>
            <a:normAutofit/>
          </a:bodyPr>
          <a:lstStyle/>
          <a:p>
            <a:pPr marL="0" indent="0">
              <a:buNone/>
            </a:pPr>
            <a:r>
              <a:rPr lang="en-US" sz="2400" dirty="0"/>
              <a:t>Our Goal:</a:t>
            </a:r>
          </a:p>
          <a:p>
            <a:endParaRPr lang="en-US" sz="2400" dirty="0"/>
          </a:p>
          <a:p>
            <a:r>
              <a:rPr lang="en-US" sz="2400" dirty="0"/>
              <a:t>To build trust and satisfaction with our members, providers and employer groups and makes it easier for them to do business with HMSA.</a:t>
            </a:r>
            <a:endParaRPr lang="en-US" sz="2000" dirty="0"/>
          </a:p>
        </p:txBody>
      </p:sp>
      <p:pic>
        <p:nvPicPr>
          <p:cNvPr id="4" name="Picture 3">
            <a:extLst>
              <a:ext uri="{FF2B5EF4-FFF2-40B4-BE49-F238E27FC236}">
                <a16:creationId xmlns:a16="http://schemas.microsoft.com/office/drawing/2014/main" id="{40F1BF71-B5C4-4CC2-AE7E-3311785699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7614" y="5845772"/>
            <a:ext cx="685800" cy="685800"/>
          </a:xfrm>
          <a:prstGeom prst="rect">
            <a:avLst/>
          </a:prstGeom>
        </p:spPr>
      </p:pic>
    </p:spTree>
    <p:extLst>
      <p:ext uri="{BB962C8B-B14F-4D97-AF65-F5344CB8AC3E}">
        <p14:creationId xmlns:p14="http://schemas.microsoft.com/office/powerpoint/2010/main" val="269616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6" name="Rectangle 12"/>
          <p:cNvSpPr>
            <a:spLocks noGrp="1" noChangeArrowheads="1"/>
          </p:cNvSpPr>
          <p:nvPr>
            <p:ph type="title"/>
          </p:nvPr>
        </p:nvSpPr>
        <p:spPr/>
        <p:txBody>
          <a:bodyPr>
            <a:normAutofit/>
          </a:bodyPr>
          <a:lstStyle/>
          <a:p>
            <a:r>
              <a:rPr lang="en-US" sz="4400" dirty="0"/>
              <a:t>Analysis</a:t>
            </a:r>
          </a:p>
        </p:txBody>
      </p:sp>
      <p:sp>
        <p:nvSpPr>
          <p:cNvPr id="41997" name="Rectangle 13"/>
          <p:cNvSpPr>
            <a:spLocks noGrp="1" noChangeArrowheads="1"/>
          </p:cNvSpPr>
          <p:nvPr>
            <p:ph type="body" idx="1"/>
          </p:nvPr>
        </p:nvSpPr>
        <p:spPr>
          <a:xfrm>
            <a:off x="3374995" y="1591323"/>
            <a:ext cx="8153400" cy="4933045"/>
          </a:xfrm>
        </p:spPr>
        <p:txBody>
          <a:bodyPr>
            <a:normAutofit/>
          </a:bodyPr>
          <a:lstStyle/>
          <a:p>
            <a:pPr marL="0" indent="0">
              <a:buNone/>
            </a:pPr>
            <a:r>
              <a:rPr lang="en-US" sz="2400" dirty="0"/>
              <a:t>What we do:</a:t>
            </a:r>
          </a:p>
          <a:p>
            <a:pPr marL="0" indent="0">
              <a:buNone/>
            </a:pPr>
            <a:endParaRPr lang="en-US" sz="2400" dirty="0"/>
          </a:p>
          <a:p>
            <a:r>
              <a:rPr lang="en-US" sz="2400" dirty="0"/>
              <a:t>Provide issue resolution and support for Claims Adjudication and Customer Service areas</a:t>
            </a:r>
          </a:p>
          <a:p>
            <a:endParaRPr lang="en-US" sz="2400" dirty="0"/>
          </a:p>
          <a:p>
            <a:r>
              <a:rPr lang="en-US" sz="2400" dirty="0"/>
              <a:t>Identify inaccurate and avoidable payments which keep our health plans affordable</a:t>
            </a:r>
          </a:p>
          <a:p>
            <a:endParaRPr lang="en-US" sz="2400" dirty="0"/>
          </a:p>
          <a:p>
            <a:r>
              <a:rPr lang="en-US" sz="2400" dirty="0"/>
              <a:t>Engage in corporate projects that allow our technology to adapt to changing member and employee needs</a:t>
            </a:r>
          </a:p>
          <a:p>
            <a:pPr lvl="1"/>
            <a:endParaRPr lang="en-US" sz="2400" dirty="0"/>
          </a:p>
        </p:txBody>
      </p:sp>
      <p:pic>
        <p:nvPicPr>
          <p:cNvPr id="4" name="Picture 3">
            <a:extLst>
              <a:ext uri="{FF2B5EF4-FFF2-40B4-BE49-F238E27FC236}">
                <a16:creationId xmlns:a16="http://schemas.microsoft.com/office/drawing/2014/main" id="{203A8F0C-48A1-42DB-A0AF-45658ADFB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7614" y="5845772"/>
            <a:ext cx="685800" cy="685800"/>
          </a:xfrm>
          <a:prstGeom prst="rect">
            <a:avLst/>
          </a:prstGeom>
        </p:spPr>
      </p:pic>
    </p:spTree>
    <p:extLst>
      <p:ext uri="{BB962C8B-B14F-4D97-AF65-F5344CB8AC3E}">
        <p14:creationId xmlns:p14="http://schemas.microsoft.com/office/powerpoint/2010/main" val="816503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97">
                                            <p:txEl>
                                              <p:pRg st="2" end="2"/>
                                            </p:txEl>
                                          </p:spTgt>
                                        </p:tgtEl>
                                        <p:attrNameLst>
                                          <p:attrName>style.visibility</p:attrName>
                                        </p:attrNameLst>
                                      </p:cBhvr>
                                      <p:to>
                                        <p:strVal val="visible"/>
                                      </p:to>
                                    </p:set>
                                    <p:animEffect transition="in" filter="fade">
                                      <p:cBhvr>
                                        <p:cTn id="7" dur="500"/>
                                        <p:tgtEl>
                                          <p:spTgt spid="4199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97">
                                            <p:txEl>
                                              <p:pRg st="4" end="4"/>
                                            </p:txEl>
                                          </p:spTgt>
                                        </p:tgtEl>
                                        <p:attrNameLst>
                                          <p:attrName>style.visibility</p:attrName>
                                        </p:attrNameLst>
                                      </p:cBhvr>
                                      <p:to>
                                        <p:strVal val="visible"/>
                                      </p:to>
                                    </p:set>
                                    <p:animEffect transition="in" filter="fade">
                                      <p:cBhvr>
                                        <p:cTn id="12" dur="500"/>
                                        <p:tgtEl>
                                          <p:spTgt spid="4199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997">
                                            <p:txEl>
                                              <p:pRg st="6" end="6"/>
                                            </p:txEl>
                                          </p:spTgt>
                                        </p:tgtEl>
                                        <p:attrNameLst>
                                          <p:attrName>style.visibility</p:attrName>
                                        </p:attrNameLst>
                                      </p:cBhvr>
                                      <p:to>
                                        <p:strVal val="visible"/>
                                      </p:to>
                                    </p:set>
                                    <p:animEffect transition="in" filter="fade">
                                      <p:cBhvr>
                                        <p:cTn id="17" dur="500"/>
                                        <p:tgtEl>
                                          <p:spTgt spid="4199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Analysis Roles</a:t>
            </a:r>
          </a:p>
        </p:txBody>
      </p:sp>
      <p:sp>
        <p:nvSpPr>
          <p:cNvPr id="2" name="TextBox 1">
            <a:extLst>
              <a:ext uri="{FF2B5EF4-FFF2-40B4-BE49-F238E27FC236}">
                <a16:creationId xmlns:a16="http://schemas.microsoft.com/office/drawing/2014/main" id="{502FFEB3-39AC-4BC6-82B8-3EEF1A03FCE4}"/>
              </a:ext>
            </a:extLst>
          </p:cNvPr>
          <p:cNvSpPr txBox="1"/>
          <p:nvPr/>
        </p:nvSpPr>
        <p:spPr>
          <a:xfrm>
            <a:off x="3466729" y="1720840"/>
            <a:ext cx="5627843" cy="3662541"/>
          </a:xfrm>
          <a:prstGeom prst="rect">
            <a:avLst/>
          </a:prstGeom>
          <a:noFill/>
        </p:spPr>
        <p:txBody>
          <a:bodyPr wrap="square" rtlCol="0">
            <a:spAutoFit/>
          </a:bodyPr>
          <a:lstStyle/>
          <a:p>
            <a:r>
              <a:rPr lang="en-US" sz="2400" dirty="0">
                <a:latin typeface="Univers Light" panose="020B0403020202020204" pitchFamily="34" charset="0"/>
              </a:rPr>
              <a:t>The Analysis unit consists of Business Analysts that perform specialized roles.  The roles overlap each other constantly.</a:t>
            </a:r>
          </a:p>
          <a:p>
            <a:endParaRPr lang="en-US" sz="2000" dirty="0">
              <a:latin typeface="Univers Light" panose="020B0403020202020204" pitchFamily="34" charset="0"/>
            </a:endParaRPr>
          </a:p>
          <a:p>
            <a:pPr marL="342900" indent="-342900">
              <a:buFont typeface="Arial" panose="020B0604020202020204" pitchFamily="34" charset="0"/>
              <a:buChar char="•"/>
            </a:pPr>
            <a:r>
              <a:rPr lang="en-US" sz="2400" dirty="0">
                <a:latin typeface="Univers Light" panose="020B0403020202020204" pitchFamily="34" charset="0"/>
              </a:rPr>
              <a:t>Data Analyst</a:t>
            </a:r>
          </a:p>
          <a:p>
            <a:pPr marL="342900" indent="-342900">
              <a:buFont typeface="Arial" panose="020B0604020202020204" pitchFamily="34" charset="0"/>
              <a:buChar char="•"/>
            </a:pPr>
            <a:endParaRPr lang="en-US" sz="2400" dirty="0">
              <a:latin typeface="Univers Light" panose="020B0403020202020204" pitchFamily="34" charset="0"/>
            </a:endParaRPr>
          </a:p>
          <a:p>
            <a:pPr marL="342900" indent="-342900">
              <a:buFont typeface="Arial" panose="020B0604020202020204" pitchFamily="34" charset="0"/>
              <a:buChar char="•"/>
            </a:pPr>
            <a:r>
              <a:rPr lang="en-US" sz="2400" dirty="0">
                <a:latin typeface="Univers Light" panose="020B0403020202020204" pitchFamily="34" charset="0"/>
              </a:rPr>
              <a:t>Operations Analyst</a:t>
            </a:r>
          </a:p>
          <a:p>
            <a:pPr marL="342900" indent="-342900">
              <a:buFont typeface="Arial" panose="020B0604020202020204" pitchFamily="34" charset="0"/>
              <a:buChar char="•"/>
            </a:pPr>
            <a:endParaRPr lang="en-US" sz="2400" dirty="0">
              <a:latin typeface="Univers Light" panose="020B0403020202020204" pitchFamily="34" charset="0"/>
            </a:endParaRPr>
          </a:p>
          <a:p>
            <a:pPr marL="342900" indent="-342900">
              <a:buFont typeface="Arial" panose="020B0604020202020204" pitchFamily="34" charset="0"/>
              <a:buChar char="•"/>
            </a:pPr>
            <a:r>
              <a:rPr lang="en-US" sz="2400" dirty="0">
                <a:latin typeface="Univers Light" panose="020B0403020202020204" pitchFamily="34" charset="0"/>
              </a:rPr>
              <a:t>Project Analyst </a:t>
            </a:r>
          </a:p>
          <a:p>
            <a:endParaRPr lang="en-US" sz="2000" dirty="0">
              <a:latin typeface="Univers Light" panose="020B0403020202020204" pitchFamily="34" charset="0"/>
            </a:endParaRPr>
          </a:p>
        </p:txBody>
      </p:sp>
      <p:pic>
        <p:nvPicPr>
          <p:cNvPr id="4" name="Picture 3">
            <a:extLst>
              <a:ext uri="{FF2B5EF4-FFF2-40B4-BE49-F238E27FC236}">
                <a16:creationId xmlns:a16="http://schemas.microsoft.com/office/drawing/2014/main" id="{150CD446-93C8-48F2-94FF-869275D974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7614" y="5845772"/>
            <a:ext cx="685800" cy="685800"/>
          </a:xfrm>
          <a:prstGeom prst="rect">
            <a:avLst/>
          </a:prstGeom>
        </p:spPr>
      </p:pic>
      <p:pic>
        <p:nvPicPr>
          <p:cNvPr id="6" name="Picture 5">
            <a:extLst>
              <a:ext uri="{FF2B5EF4-FFF2-40B4-BE49-F238E27FC236}">
                <a16:creationId xmlns:a16="http://schemas.microsoft.com/office/drawing/2014/main" id="{783EE225-F651-439C-AE2B-F711BB930EE0}"/>
              </a:ext>
            </a:extLst>
          </p:cNvPr>
          <p:cNvPicPr>
            <a:picLocks noChangeAspect="1"/>
          </p:cNvPicPr>
          <p:nvPr/>
        </p:nvPicPr>
        <p:blipFill>
          <a:blip r:embed="rId4"/>
          <a:stretch>
            <a:fillRect/>
          </a:stretch>
        </p:blipFill>
        <p:spPr>
          <a:xfrm>
            <a:off x="8038458" y="1600201"/>
            <a:ext cx="3657600" cy="3657600"/>
          </a:xfrm>
          <a:prstGeom prst="rect">
            <a:avLst/>
          </a:prstGeom>
        </p:spPr>
      </p:pic>
    </p:spTree>
    <p:extLst>
      <p:ext uri="{BB962C8B-B14F-4D97-AF65-F5344CB8AC3E}">
        <p14:creationId xmlns:p14="http://schemas.microsoft.com/office/powerpoint/2010/main" val="1324437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Role Collaboration</a:t>
            </a:r>
          </a:p>
        </p:txBody>
      </p:sp>
      <p:pic>
        <p:nvPicPr>
          <p:cNvPr id="10" name="Picture 9">
            <a:extLst>
              <a:ext uri="{FF2B5EF4-FFF2-40B4-BE49-F238E27FC236}">
                <a16:creationId xmlns:a16="http://schemas.microsoft.com/office/drawing/2014/main" id="{1C1FA31A-8C42-44C3-B4A4-1C472F1776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2069" y="1582336"/>
            <a:ext cx="5217928" cy="4902019"/>
          </a:xfrm>
          <a:prstGeom prst="rect">
            <a:avLst/>
          </a:prstGeom>
        </p:spPr>
      </p:pic>
      <p:pic>
        <p:nvPicPr>
          <p:cNvPr id="4" name="Picture 3">
            <a:extLst>
              <a:ext uri="{FF2B5EF4-FFF2-40B4-BE49-F238E27FC236}">
                <a16:creationId xmlns:a16="http://schemas.microsoft.com/office/drawing/2014/main" id="{A54B0C24-F852-4C45-8591-6F39306FE9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77614" y="5845772"/>
            <a:ext cx="685800" cy="685800"/>
          </a:xfrm>
          <a:prstGeom prst="rect">
            <a:avLst/>
          </a:prstGeom>
        </p:spPr>
      </p:pic>
    </p:spTree>
    <p:extLst>
      <p:ext uri="{BB962C8B-B14F-4D97-AF65-F5344CB8AC3E}">
        <p14:creationId xmlns:p14="http://schemas.microsoft.com/office/powerpoint/2010/main" val="11889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HMSA Values</a:t>
            </a:r>
          </a:p>
        </p:txBody>
      </p:sp>
      <p:sp>
        <p:nvSpPr>
          <p:cNvPr id="3" name="Content Placeholder 2"/>
          <p:cNvSpPr>
            <a:spLocks noGrp="1"/>
          </p:cNvSpPr>
          <p:nvPr>
            <p:ph idx="1"/>
          </p:nvPr>
        </p:nvSpPr>
        <p:spPr/>
        <p:txBody>
          <a:bodyPr>
            <a:noAutofit/>
          </a:bodyPr>
          <a:lstStyle/>
          <a:p>
            <a:pPr marL="0" indent="0">
              <a:buNone/>
            </a:pPr>
            <a:endParaRPr lang="en-US" dirty="0"/>
          </a:p>
          <a:p>
            <a:r>
              <a:rPr lang="en-US" sz="2400" dirty="0"/>
              <a:t>Remember why we’re here</a:t>
            </a:r>
          </a:p>
          <a:p>
            <a:endParaRPr lang="en-US" sz="2400" dirty="0"/>
          </a:p>
          <a:p>
            <a:r>
              <a:rPr lang="en-US" sz="2400" dirty="0"/>
              <a:t>Open and Honest. Always.</a:t>
            </a:r>
          </a:p>
          <a:p>
            <a:endParaRPr lang="en-US" sz="2400" dirty="0"/>
          </a:p>
          <a:p>
            <a:r>
              <a:rPr lang="en-US" sz="2400" dirty="0"/>
              <a:t>Embrace Partnership</a:t>
            </a:r>
          </a:p>
          <a:p>
            <a:endParaRPr lang="en-US" sz="2400" dirty="0"/>
          </a:p>
          <a:p>
            <a:r>
              <a:rPr lang="en-US" sz="2400" dirty="0"/>
              <a:t>Have Courage to Make it Better</a:t>
            </a:r>
          </a:p>
          <a:p>
            <a:pPr marL="0" indent="0">
              <a:buNone/>
            </a:pPr>
            <a:endParaRPr lang="en-US" dirty="0"/>
          </a:p>
          <a:p>
            <a:pPr marL="457200" indent="-457200">
              <a:buFont typeface="+mj-lt"/>
              <a:buAutoNum type="arabicPeriod"/>
            </a:pPr>
            <a:endParaRPr lang="en-US" dirty="0"/>
          </a:p>
          <a:p>
            <a:pPr marL="0" indent="0">
              <a:buNone/>
            </a:pPr>
            <a:r>
              <a:rPr lang="en-US" sz="2000" i="1" dirty="0">
                <a:solidFill>
                  <a:srgbClr val="FF0000"/>
                </a:solidFill>
              </a:rPr>
              <a:t>  </a:t>
            </a:r>
          </a:p>
          <a:p>
            <a:pPr marL="457200" indent="-457200">
              <a:buFont typeface="+mj-lt"/>
              <a:buAutoNum type="arabicPeriod"/>
            </a:pPr>
            <a:endParaRPr lang="en-US" dirty="0"/>
          </a:p>
          <a:p>
            <a:pPr marL="457200" indent="-457200">
              <a:buFont typeface="+mj-lt"/>
              <a:buAutoNum type="arabicPeriod"/>
            </a:pPr>
            <a:endParaRPr lang="en-US" dirty="0"/>
          </a:p>
          <a:p>
            <a:pPr marL="457200" indent="-457200">
              <a:buFont typeface="+mj-lt"/>
              <a:buAutoNum type="arabicPeriod"/>
            </a:pPr>
            <a:endParaRPr lang="en-US" dirty="0"/>
          </a:p>
        </p:txBody>
      </p:sp>
    </p:spTree>
    <p:extLst>
      <p:ext uri="{BB962C8B-B14F-4D97-AF65-F5344CB8AC3E}">
        <p14:creationId xmlns:p14="http://schemas.microsoft.com/office/powerpoint/2010/main" val="3263076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normAutofit/>
          </a:bodyPr>
          <a:lstStyle/>
          <a:p>
            <a:r>
              <a:rPr lang="en-US" sz="4400" dirty="0"/>
              <a:t>Analysis Priorities</a:t>
            </a:r>
          </a:p>
        </p:txBody>
      </p:sp>
      <p:sp>
        <p:nvSpPr>
          <p:cNvPr id="2" name="TextBox 1">
            <a:extLst>
              <a:ext uri="{FF2B5EF4-FFF2-40B4-BE49-F238E27FC236}">
                <a16:creationId xmlns:a16="http://schemas.microsoft.com/office/drawing/2014/main" id="{502FFEB3-39AC-4BC6-82B8-3EEF1A03FCE4}"/>
              </a:ext>
            </a:extLst>
          </p:cNvPr>
          <p:cNvSpPr txBox="1"/>
          <p:nvPr/>
        </p:nvSpPr>
        <p:spPr>
          <a:xfrm>
            <a:off x="3386832" y="1609079"/>
            <a:ext cx="7620000" cy="4062651"/>
          </a:xfrm>
          <a:prstGeom prst="rect">
            <a:avLst/>
          </a:prstGeom>
          <a:noFill/>
        </p:spPr>
        <p:txBody>
          <a:bodyPr wrap="square" rtlCol="0">
            <a:spAutoFit/>
          </a:bodyPr>
          <a:lstStyle/>
          <a:p>
            <a:endParaRPr lang="en-US" sz="2400" dirty="0">
              <a:latin typeface="Univers Light" panose="020B0403020202020204" pitchFamily="34" charset="0"/>
            </a:endParaRPr>
          </a:p>
          <a:p>
            <a:pPr marL="342900" indent="-342900">
              <a:buFont typeface="Arial" panose="020B0604020202020204" pitchFamily="34" charset="0"/>
              <a:buChar char="•"/>
            </a:pPr>
            <a:r>
              <a:rPr lang="en-US" sz="2400" dirty="0">
                <a:latin typeface="Univers Light" panose="020B0403020202020204" pitchFamily="34" charset="0"/>
              </a:rPr>
              <a:t>First-pass rate</a:t>
            </a:r>
          </a:p>
          <a:p>
            <a:pPr marL="342900" indent="-342900">
              <a:buFont typeface="Arial" panose="020B0604020202020204" pitchFamily="34" charset="0"/>
              <a:buChar char="•"/>
            </a:pPr>
            <a:endParaRPr lang="en-US" sz="2400" dirty="0">
              <a:latin typeface="Univers Light" panose="020B0403020202020204" pitchFamily="34" charset="0"/>
            </a:endParaRPr>
          </a:p>
          <a:p>
            <a:pPr marL="342900" indent="-342900">
              <a:buFont typeface="Arial" panose="020B0604020202020204" pitchFamily="34" charset="0"/>
              <a:buChar char="•"/>
            </a:pPr>
            <a:r>
              <a:rPr lang="en-US" sz="2400" dirty="0">
                <a:latin typeface="Univers Light" panose="020B0403020202020204" pitchFamily="34" charset="0"/>
              </a:rPr>
              <a:t>Claim timeliness</a:t>
            </a:r>
          </a:p>
          <a:p>
            <a:pPr marL="342900" indent="-342900">
              <a:buFont typeface="Arial" panose="020B0604020202020204" pitchFamily="34" charset="0"/>
              <a:buChar char="•"/>
            </a:pPr>
            <a:endParaRPr lang="en-US" sz="2400" dirty="0">
              <a:latin typeface="Univers Light" panose="020B0403020202020204" pitchFamily="34" charset="0"/>
            </a:endParaRPr>
          </a:p>
          <a:p>
            <a:pPr marL="342900" indent="-342900">
              <a:buFont typeface="Arial" panose="020B0604020202020204" pitchFamily="34" charset="0"/>
              <a:buChar char="•"/>
            </a:pPr>
            <a:r>
              <a:rPr lang="en-US" sz="2400" dirty="0">
                <a:latin typeface="Univers Light" panose="020B0403020202020204" pitchFamily="34" charset="0"/>
              </a:rPr>
              <a:t>Claim accuracy</a:t>
            </a:r>
          </a:p>
          <a:p>
            <a:pPr marL="342900" indent="-342900">
              <a:buFont typeface="Arial" panose="020B0604020202020204" pitchFamily="34" charset="0"/>
              <a:buChar char="•"/>
            </a:pPr>
            <a:endParaRPr lang="en-US" sz="2400" dirty="0">
              <a:latin typeface="Univers Light" panose="020B0403020202020204" pitchFamily="34" charset="0"/>
            </a:endParaRPr>
          </a:p>
          <a:p>
            <a:pPr marL="342900" indent="-342900">
              <a:buFont typeface="Arial" panose="020B0604020202020204" pitchFamily="34" charset="0"/>
              <a:buChar char="•"/>
            </a:pPr>
            <a:r>
              <a:rPr lang="en-US" sz="2400" dirty="0">
                <a:latin typeface="Univers Light" panose="020B0403020202020204" pitchFamily="34" charset="0"/>
              </a:rPr>
              <a:t>Reduction of audit findings</a:t>
            </a:r>
          </a:p>
          <a:p>
            <a:pPr marL="342900" indent="-342900">
              <a:buFont typeface="Arial" panose="020B0604020202020204" pitchFamily="34" charset="0"/>
              <a:buChar char="•"/>
            </a:pPr>
            <a:endParaRPr lang="en-US" sz="2400" dirty="0">
              <a:latin typeface="Univers Light" panose="020B0403020202020204" pitchFamily="34" charset="0"/>
            </a:endParaRPr>
          </a:p>
          <a:p>
            <a:pPr marL="342900" indent="-342900">
              <a:buFont typeface="Arial" panose="020B0604020202020204" pitchFamily="34" charset="0"/>
              <a:buChar char="•"/>
            </a:pPr>
            <a:r>
              <a:rPr lang="en-US" sz="2400" dirty="0">
                <a:latin typeface="Univers Light" panose="020B0403020202020204" pitchFamily="34" charset="0"/>
              </a:rPr>
              <a:t>Improving manual workflows</a:t>
            </a:r>
          </a:p>
          <a:p>
            <a:endParaRPr lang="en-US" dirty="0">
              <a:latin typeface="Univers Light" panose="020B0403020202020204" pitchFamily="34" charset="0"/>
            </a:endParaRPr>
          </a:p>
        </p:txBody>
      </p:sp>
      <p:pic>
        <p:nvPicPr>
          <p:cNvPr id="4" name="Picture 3">
            <a:extLst>
              <a:ext uri="{FF2B5EF4-FFF2-40B4-BE49-F238E27FC236}">
                <a16:creationId xmlns:a16="http://schemas.microsoft.com/office/drawing/2014/main" id="{8091322B-040A-4F22-90D7-82D26F0F93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7614" y="5845772"/>
            <a:ext cx="685800" cy="685800"/>
          </a:xfrm>
          <a:prstGeom prst="rect">
            <a:avLst/>
          </a:prstGeom>
        </p:spPr>
      </p:pic>
    </p:spTree>
    <p:extLst>
      <p:ext uri="{BB962C8B-B14F-4D97-AF65-F5344CB8AC3E}">
        <p14:creationId xmlns:p14="http://schemas.microsoft.com/office/powerpoint/2010/main" val="126490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fade">
                                      <p:cBhvr>
                                        <p:cTn id="22" dur="500"/>
                                        <p:tgtEl>
                                          <p:spTgt spid="2">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animEffect transition="in" filter="fade">
                                      <p:cBhvr>
                                        <p:cTn id="2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Guest Speakers</a:t>
            </a:r>
          </a:p>
        </p:txBody>
      </p:sp>
      <p:sp>
        <p:nvSpPr>
          <p:cNvPr id="3" name="Content Placeholder 2"/>
          <p:cNvSpPr>
            <a:spLocks noGrp="1"/>
          </p:cNvSpPr>
          <p:nvPr>
            <p:ph sz="half" idx="1"/>
          </p:nvPr>
        </p:nvSpPr>
        <p:spPr>
          <a:xfrm>
            <a:off x="3505200" y="1699418"/>
            <a:ext cx="5181600" cy="3459163"/>
          </a:xfrm>
        </p:spPr>
        <p:txBody>
          <a:bodyPr/>
          <a:lstStyle/>
          <a:p>
            <a:r>
              <a:rPr lang="en-US" dirty="0"/>
              <a:t>What’s it like working in Claims?</a:t>
            </a:r>
          </a:p>
          <a:p>
            <a:endParaRPr lang="en-US" dirty="0"/>
          </a:p>
          <a:p>
            <a:endParaRPr lang="en-US" dirty="0"/>
          </a:p>
        </p:txBody>
      </p:sp>
    </p:spTree>
    <p:extLst>
      <p:ext uri="{BB962C8B-B14F-4D97-AF65-F5344CB8AC3E}">
        <p14:creationId xmlns:p14="http://schemas.microsoft.com/office/powerpoint/2010/main" val="13425459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Review</a:t>
            </a:r>
          </a:p>
        </p:txBody>
      </p:sp>
      <p:pic>
        <p:nvPicPr>
          <p:cNvPr id="1026" name="Picture 2" descr="Image result for quizizz">
            <a:hlinkClick r:id="rId3"/>
            <a:extLst>
              <a:ext uri="{FF2B5EF4-FFF2-40B4-BE49-F238E27FC236}">
                <a16:creationId xmlns:a16="http://schemas.microsoft.com/office/drawing/2014/main" id="{2751BFB5-E30A-49D1-837D-5DBDE7A576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1033" y="2558878"/>
            <a:ext cx="7620000"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9076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Up After the Break</a:t>
            </a:r>
          </a:p>
        </p:txBody>
      </p:sp>
      <p:sp>
        <p:nvSpPr>
          <p:cNvPr id="4" name="Content Placeholder 3">
            <a:extLst>
              <a:ext uri="{FF2B5EF4-FFF2-40B4-BE49-F238E27FC236}">
                <a16:creationId xmlns:a16="http://schemas.microsoft.com/office/drawing/2014/main" id="{EB9E6FC4-187F-4DA1-9A0E-77FD110DB1BA}"/>
              </a:ext>
            </a:extLst>
          </p:cNvPr>
          <p:cNvSpPr>
            <a:spLocks noGrp="1"/>
          </p:cNvSpPr>
          <p:nvPr>
            <p:ph idx="1"/>
          </p:nvPr>
        </p:nvSpPr>
        <p:spPr/>
        <p:txBody>
          <a:bodyPr/>
          <a:lstStyle/>
          <a:p>
            <a:pPr marL="0" indent="0" algn="ctr">
              <a:buNone/>
            </a:pPr>
            <a:endParaRPr lang="en-US" dirty="0"/>
          </a:p>
          <a:p>
            <a:pPr marL="0" indent="0" algn="ctr">
              <a:buNone/>
            </a:pPr>
            <a:r>
              <a:rPr lang="en-US" dirty="0"/>
              <a:t>Lesson #2</a:t>
            </a:r>
          </a:p>
          <a:p>
            <a:pPr marL="0" indent="0" algn="ctr">
              <a:buNone/>
            </a:pPr>
            <a:endParaRPr lang="en-US" dirty="0"/>
          </a:p>
          <a:p>
            <a:pPr marL="0" indent="0" algn="ctr">
              <a:buNone/>
            </a:pPr>
            <a:r>
              <a:rPr lang="en-US" dirty="0">
                <a:hlinkClick r:id="rId3" action="ppaction://hlinkpres?slideindex=1&amp;slidetitle="/>
              </a:rPr>
              <a:t>What is a Claim?</a:t>
            </a:r>
            <a:endParaRPr lang="en-US" dirty="0"/>
          </a:p>
        </p:txBody>
      </p:sp>
    </p:spTree>
    <p:extLst>
      <p:ext uri="{BB962C8B-B14F-4D97-AF65-F5344CB8AC3E}">
        <p14:creationId xmlns:p14="http://schemas.microsoft.com/office/powerpoint/2010/main" val="388221315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HMSA Member Discounts</a:t>
            </a:r>
          </a:p>
        </p:txBody>
      </p:sp>
      <p:sp>
        <p:nvSpPr>
          <p:cNvPr id="3" name="Content Placeholder 2"/>
          <p:cNvSpPr>
            <a:spLocks noGrp="1"/>
          </p:cNvSpPr>
          <p:nvPr>
            <p:ph idx="1"/>
          </p:nvPr>
        </p:nvSpPr>
        <p:spPr/>
        <p:txBody>
          <a:bodyPr>
            <a:normAutofit/>
          </a:bodyPr>
          <a:lstStyle/>
          <a:p>
            <a:r>
              <a:rPr lang="en-US" sz="2400" b="1" dirty="0"/>
              <a:t>Fitness:  </a:t>
            </a:r>
            <a:r>
              <a:rPr lang="en-US" sz="2400" dirty="0"/>
              <a:t>gym memberships, yoga classes, and more</a:t>
            </a:r>
          </a:p>
          <a:p>
            <a:endParaRPr lang="en-US" sz="2400" dirty="0"/>
          </a:p>
          <a:p>
            <a:r>
              <a:rPr lang="en-US" sz="2400" b="1" dirty="0"/>
              <a:t>Vision:  </a:t>
            </a:r>
            <a:r>
              <a:rPr lang="en-US" sz="2400" dirty="0" err="1"/>
              <a:t>lasik</a:t>
            </a:r>
            <a:r>
              <a:rPr lang="en-US" sz="2400" dirty="0"/>
              <a:t>, eye exams, frames, lenses and more</a:t>
            </a:r>
          </a:p>
          <a:p>
            <a:endParaRPr lang="en-US" sz="2400" dirty="0"/>
          </a:p>
          <a:p>
            <a:r>
              <a:rPr lang="en-US" sz="2400" b="1" dirty="0"/>
              <a:t>Holistic:  </a:t>
            </a:r>
            <a:r>
              <a:rPr lang="en-US" sz="2400" dirty="0"/>
              <a:t>acupuncture, hypnotherapy and more</a:t>
            </a:r>
          </a:p>
          <a:p>
            <a:endParaRPr lang="en-US" sz="2400" dirty="0"/>
          </a:p>
          <a:p>
            <a:r>
              <a:rPr lang="en-US" sz="2400" b="1" dirty="0"/>
              <a:t>Therapy:  </a:t>
            </a:r>
            <a:r>
              <a:rPr lang="en-US" sz="2400" dirty="0"/>
              <a:t>massage therapy, chiropractic care and more</a:t>
            </a:r>
          </a:p>
          <a:p>
            <a:endParaRPr lang="en-US" sz="2400" dirty="0"/>
          </a:p>
          <a:p>
            <a:endParaRPr lang="en-US" sz="2400" dirty="0"/>
          </a:p>
          <a:p>
            <a:pPr marL="0" indent="0">
              <a:buNone/>
            </a:pPr>
            <a:r>
              <a:rPr lang="en-US" sz="2400" b="1" dirty="0"/>
              <a:t>Go to:  </a:t>
            </a:r>
            <a:r>
              <a:rPr lang="en-US" sz="2400" dirty="0">
                <a:solidFill>
                  <a:srgbClr val="0033CC"/>
                </a:solidFill>
                <a:hlinkClick r:id="rId3"/>
              </a:rPr>
              <a:t>https://hmsa.com/well-being/hmsa365/</a:t>
            </a:r>
            <a:r>
              <a:rPr lang="en-US" sz="2400" dirty="0">
                <a:solidFill>
                  <a:srgbClr val="0033CC"/>
                </a:solidFill>
              </a:rPr>
              <a:t> </a:t>
            </a:r>
          </a:p>
          <a:p>
            <a:endParaRPr lang="en-US" sz="2400" dirty="0"/>
          </a:p>
          <a:p>
            <a:endParaRPr lang="en-US" sz="2400" dirty="0"/>
          </a:p>
        </p:txBody>
      </p:sp>
    </p:spTree>
    <p:extLst>
      <p:ext uri="{BB962C8B-B14F-4D97-AF65-F5344CB8AC3E}">
        <p14:creationId xmlns:p14="http://schemas.microsoft.com/office/powerpoint/2010/main" val="18761476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HMSA Employee Discounts</a:t>
            </a:r>
          </a:p>
        </p:txBody>
      </p:sp>
      <p:sp>
        <p:nvSpPr>
          <p:cNvPr id="3" name="Content Placeholder 2"/>
          <p:cNvSpPr>
            <a:spLocks noGrp="1"/>
          </p:cNvSpPr>
          <p:nvPr>
            <p:ph idx="1"/>
          </p:nvPr>
        </p:nvSpPr>
        <p:spPr>
          <a:xfrm>
            <a:off x="3434155" y="1644590"/>
            <a:ext cx="8382000" cy="4525963"/>
          </a:xfrm>
        </p:spPr>
        <p:txBody>
          <a:bodyPr>
            <a:noAutofit/>
          </a:bodyPr>
          <a:lstStyle/>
          <a:p>
            <a:r>
              <a:rPr lang="en-US" sz="2400" b="1" dirty="0"/>
              <a:t>Sprint/Verizon/AT&amp;T:  </a:t>
            </a:r>
            <a:r>
              <a:rPr lang="en-US" sz="2400" dirty="0"/>
              <a:t>20 – 23% off service plans and accessories</a:t>
            </a:r>
          </a:p>
          <a:p>
            <a:endParaRPr lang="en-US" sz="2400" dirty="0"/>
          </a:p>
          <a:p>
            <a:r>
              <a:rPr lang="en-US" sz="2400" b="1" dirty="0"/>
              <a:t>Hertz/Enterprise/National:  </a:t>
            </a:r>
            <a:r>
              <a:rPr lang="en-US" sz="2400" dirty="0"/>
              <a:t>promo codes for special pricing on auto rentals</a:t>
            </a:r>
          </a:p>
          <a:p>
            <a:endParaRPr lang="en-US" sz="2400" dirty="0"/>
          </a:p>
          <a:p>
            <a:r>
              <a:rPr lang="en-US" sz="2400" b="1" dirty="0"/>
              <a:t>Microsoft Office 2010 Home:  </a:t>
            </a:r>
            <a:r>
              <a:rPr lang="en-US" sz="2400" dirty="0"/>
              <a:t>purchase for $10</a:t>
            </a:r>
          </a:p>
          <a:p>
            <a:endParaRPr lang="en-US" sz="2400" dirty="0"/>
          </a:p>
          <a:p>
            <a:r>
              <a:rPr lang="en-US" sz="2400" b="1" dirty="0"/>
              <a:t>Office Depot/Max:  </a:t>
            </a:r>
            <a:r>
              <a:rPr lang="en-US" sz="2400" dirty="0"/>
              <a:t>purchase using corporate pricing</a:t>
            </a:r>
          </a:p>
          <a:p>
            <a:pPr marL="0" indent="0">
              <a:buNone/>
            </a:pPr>
            <a:endParaRPr lang="en-US" sz="2400" b="1" dirty="0"/>
          </a:p>
          <a:p>
            <a:pPr marL="0" indent="0">
              <a:buNone/>
            </a:pPr>
            <a:r>
              <a:rPr lang="en-US" sz="1400" b="1" dirty="0"/>
              <a:t>Go to:  </a:t>
            </a:r>
            <a:r>
              <a:rPr lang="en-US" sz="1400" dirty="0">
                <a:solidFill>
                  <a:srgbClr val="0033CC"/>
                </a:solidFill>
              </a:rPr>
              <a:t>http://sapphire.corp.hmsa.com/employment/benefits/Pages/Discounts.aspx</a:t>
            </a:r>
            <a:endParaRPr lang="en-US" sz="2400" dirty="0">
              <a:solidFill>
                <a:srgbClr val="0033CC"/>
              </a:solidFill>
            </a:endParaRPr>
          </a:p>
          <a:p>
            <a:endParaRPr lang="en-US" sz="2400" dirty="0"/>
          </a:p>
          <a:p>
            <a:endParaRPr lang="en-US" sz="2400" dirty="0"/>
          </a:p>
        </p:txBody>
      </p:sp>
    </p:spTree>
    <p:extLst>
      <p:ext uri="{BB962C8B-B14F-4D97-AF65-F5344CB8AC3E}">
        <p14:creationId xmlns:p14="http://schemas.microsoft.com/office/powerpoint/2010/main" val="10932377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Review Time</a:t>
            </a:r>
          </a:p>
        </p:txBody>
      </p:sp>
      <p:pic>
        <p:nvPicPr>
          <p:cNvPr id="717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313413" y="1584167"/>
            <a:ext cx="8095239" cy="4504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31578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Why are we here?</a:t>
            </a:r>
          </a:p>
        </p:txBody>
      </p:sp>
      <p:sp>
        <p:nvSpPr>
          <p:cNvPr id="3" name="Content Placeholder 2"/>
          <p:cNvSpPr>
            <a:spLocks noGrp="1"/>
          </p:cNvSpPr>
          <p:nvPr>
            <p:ph idx="1"/>
          </p:nvPr>
        </p:nvSpPr>
        <p:spPr/>
        <p:txBody>
          <a:bodyPr>
            <a:noAutofit/>
          </a:bodyPr>
          <a:lstStyle/>
          <a:p>
            <a:pPr marL="0" indent="0">
              <a:buNone/>
            </a:pPr>
            <a:endParaRPr lang="en-US" dirty="0"/>
          </a:p>
          <a:p>
            <a:pPr marL="457200" indent="-457200">
              <a:buFont typeface="+mj-lt"/>
              <a:buAutoNum type="arabicPeriod"/>
            </a:pPr>
            <a:endParaRPr lang="en-US" dirty="0"/>
          </a:p>
          <a:p>
            <a:pPr marL="0" indent="0">
              <a:buNone/>
            </a:pPr>
            <a:r>
              <a:rPr lang="en-US" sz="2000" i="1" dirty="0">
                <a:solidFill>
                  <a:srgbClr val="FF0000"/>
                </a:solidFill>
              </a:rPr>
              <a:t>  </a:t>
            </a:r>
          </a:p>
          <a:p>
            <a:pPr marL="457200" indent="-457200">
              <a:buFont typeface="+mj-lt"/>
              <a:buAutoNum type="arabicPeriod"/>
            </a:pPr>
            <a:endParaRPr lang="en-US" dirty="0"/>
          </a:p>
          <a:p>
            <a:pPr marL="457200" indent="-457200">
              <a:buFont typeface="+mj-lt"/>
              <a:buAutoNum type="arabicPeriod"/>
            </a:pPr>
            <a:endParaRPr lang="en-US" dirty="0"/>
          </a:p>
          <a:p>
            <a:pPr marL="457200" indent="-457200">
              <a:buFont typeface="+mj-lt"/>
              <a:buAutoNum type="arabicPeriod"/>
            </a:pPr>
            <a:endParaRPr lang="en-US" dirty="0"/>
          </a:p>
        </p:txBody>
      </p:sp>
    </p:spTree>
    <p:extLst>
      <p:ext uri="{BB962C8B-B14F-4D97-AF65-F5344CB8AC3E}">
        <p14:creationId xmlns:p14="http://schemas.microsoft.com/office/powerpoint/2010/main" val="2060194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Open and Honest.  Always?</a:t>
            </a:r>
          </a:p>
        </p:txBody>
      </p:sp>
      <p:sp>
        <p:nvSpPr>
          <p:cNvPr id="3" name="Content Placeholder 2"/>
          <p:cNvSpPr>
            <a:spLocks noGrp="1"/>
          </p:cNvSpPr>
          <p:nvPr>
            <p:ph idx="1"/>
          </p:nvPr>
        </p:nvSpPr>
        <p:spPr/>
        <p:txBody>
          <a:bodyPr>
            <a:noAutofit/>
          </a:bodyPr>
          <a:lstStyle/>
          <a:p>
            <a:pPr marL="0" indent="0">
              <a:buNone/>
            </a:pPr>
            <a:endParaRPr lang="en-US" dirty="0"/>
          </a:p>
          <a:p>
            <a:pPr marL="457200" indent="-457200">
              <a:buFont typeface="+mj-lt"/>
              <a:buAutoNum type="arabicPeriod"/>
            </a:pPr>
            <a:endParaRPr lang="en-US" dirty="0"/>
          </a:p>
          <a:p>
            <a:pPr marL="0" indent="0">
              <a:buNone/>
            </a:pPr>
            <a:r>
              <a:rPr lang="en-US" sz="2000" i="1" dirty="0">
                <a:solidFill>
                  <a:srgbClr val="FF0000"/>
                </a:solidFill>
              </a:rPr>
              <a:t>  </a:t>
            </a:r>
          </a:p>
          <a:p>
            <a:pPr marL="457200" indent="-457200">
              <a:buFont typeface="+mj-lt"/>
              <a:buAutoNum type="arabicPeriod"/>
            </a:pPr>
            <a:endParaRPr lang="en-US" dirty="0"/>
          </a:p>
          <a:p>
            <a:pPr marL="457200" indent="-457200">
              <a:buFont typeface="+mj-lt"/>
              <a:buAutoNum type="arabicPeriod"/>
            </a:pPr>
            <a:endParaRPr lang="en-US" dirty="0"/>
          </a:p>
          <a:p>
            <a:pPr marL="457200" indent="-457200">
              <a:buFont typeface="+mj-lt"/>
              <a:buAutoNum type="arabicPeriod"/>
            </a:pPr>
            <a:endParaRPr lang="en-US" dirty="0"/>
          </a:p>
        </p:txBody>
      </p:sp>
    </p:spTree>
    <p:extLst>
      <p:ext uri="{BB962C8B-B14F-4D97-AF65-F5344CB8AC3E}">
        <p14:creationId xmlns:p14="http://schemas.microsoft.com/office/powerpoint/2010/main" val="3802915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Embracing Partnership</a:t>
            </a:r>
          </a:p>
        </p:txBody>
      </p:sp>
      <p:sp>
        <p:nvSpPr>
          <p:cNvPr id="3" name="Content Placeholder 2"/>
          <p:cNvSpPr>
            <a:spLocks noGrp="1"/>
          </p:cNvSpPr>
          <p:nvPr>
            <p:ph idx="1"/>
          </p:nvPr>
        </p:nvSpPr>
        <p:spPr/>
        <p:txBody>
          <a:bodyPr>
            <a:noAutofit/>
          </a:bodyPr>
          <a:lstStyle/>
          <a:p>
            <a:pPr marL="0" indent="0">
              <a:buNone/>
            </a:pPr>
            <a:endParaRPr lang="en-US" dirty="0"/>
          </a:p>
          <a:p>
            <a:pPr marL="457200" indent="-457200">
              <a:buFont typeface="+mj-lt"/>
              <a:buAutoNum type="arabicPeriod"/>
            </a:pPr>
            <a:endParaRPr lang="en-US" dirty="0"/>
          </a:p>
          <a:p>
            <a:pPr marL="0" indent="0">
              <a:buNone/>
            </a:pPr>
            <a:r>
              <a:rPr lang="en-US" sz="2000" i="1" dirty="0">
                <a:solidFill>
                  <a:srgbClr val="FF0000"/>
                </a:solidFill>
              </a:rPr>
              <a:t>  </a:t>
            </a:r>
          </a:p>
          <a:p>
            <a:pPr marL="457200" indent="-457200">
              <a:buFont typeface="+mj-lt"/>
              <a:buAutoNum type="arabicPeriod"/>
            </a:pPr>
            <a:endParaRPr lang="en-US" dirty="0"/>
          </a:p>
          <a:p>
            <a:pPr marL="457200" indent="-457200">
              <a:buFont typeface="+mj-lt"/>
              <a:buAutoNum type="arabicPeriod"/>
            </a:pPr>
            <a:endParaRPr lang="en-US" dirty="0"/>
          </a:p>
          <a:p>
            <a:pPr marL="457200" indent="-457200">
              <a:buFont typeface="+mj-lt"/>
              <a:buAutoNum type="arabicPeriod"/>
            </a:pPr>
            <a:endParaRPr lang="en-US" dirty="0"/>
          </a:p>
        </p:txBody>
      </p:sp>
    </p:spTree>
    <p:extLst>
      <p:ext uri="{BB962C8B-B14F-4D97-AF65-F5344CB8AC3E}">
        <p14:creationId xmlns:p14="http://schemas.microsoft.com/office/powerpoint/2010/main" val="1133187802"/>
      </p:ext>
    </p:extLst>
  </p:cSld>
  <p:clrMapOvr>
    <a:masterClrMapping/>
  </p:clrMapOvr>
</p:sld>
</file>

<file path=ppt/theme/theme1.xml><?xml version="1.0" encoding="utf-8"?>
<a:theme xmlns:a="http://schemas.openxmlformats.org/drawingml/2006/main" name="Powerpoint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Univers LT Std 55"/>
        <a:ea typeface=""/>
        <a:cs typeface=""/>
      </a:majorFont>
      <a:minorFont>
        <a:latin typeface="Univers-Light-Norm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7">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1281A1D9-0E46-4830-8437-BC5FC213EFFC}">
  <we:reference id="wa104381063" version="1.0.0.0" store="en-US" storeType="OMEX"/>
  <we:alternateReferences>
    <we:reference id="wa104381063" version="1.0.0.0" store=""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Powerpoint Presentation Template</Template>
  <TotalTime>23891</TotalTime>
  <Words>5275</Words>
  <Application>Microsoft Office PowerPoint</Application>
  <PresentationFormat>Widescreen</PresentationFormat>
  <Paragraphs>741</Paragraphs>
  <Slides>66</Slides>
  <Notes>66</Notes>
  <HiddenSlides>9</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66</vt:i4>
      </vt:variant>
    </vt:vector>
  </HeadingPairs>
  <TitlesOfParts>
    <vt:vector size="76" baseType="lpstr">
      <vt:lpstr>Univers-Light-Normal</vt:lpstr>
      <vt:lpstr>Comic Sans MS</vt:lpstr>
      <vt:lpstr>Wingdings</vt:lpstr>
      <vt:lpstr>Times New Roman</vt:lpstr>
      <vt:lpstr>Arial</vt:lpstr>
      <vt:lpstr>Univers LT Std 55</vt:lpstr>
      <vt:lpstr>Univers Light</vt:lpstr>
      <vt:lpstr>Calibri</vt:lpstr>
      <vt:lpstr>Powerpoint Presentation Template</vt:lpstr>
      <vt:lpstr>2_Custom Design</vt:lpstr>
      <vt:lpstr>PowerPoint Presentation</vt:lpstr>
      <vt:lpstr>Onboarding Goals</vt:lpstr>
      <vt:lpstr>Contents</vt:lpstr>
      <vt:lpstr>Download this App</vt:lpstr>
      <vt:lpstr>PowerPoint Presentation</vt:lpstr>
      <vt:lpstr>HMSA Values</vt:lpstr>
      <vt:lpstr>Why are we here?</vt:lpstr>
      <vt:lpstr>Open and Honest.  Always?</vt:lpstr>
      <vt:lpstr>Embracing Partnership</vt:lpstr>
      <vt:lpstr>Making it Better</vt:lpstr>
      <vt:lpstr>Claims Is Involved</vt:lpstr>
      <vt:lpstr>Employee Wellness</vt:lpstr>
      <vt:lpstr>Corporate Initiatives</vt:lpstr>
      <vt:lpstr>Community Involvement</vt:lpstr>
      <vt:lpstr>Team Building &amp; Appreciation</vt:lpstr>
      <vt:lpstr>PowerPoint Presentation</vt:lpstr>
      <vt:lpstr>Myra’s Message</vt:lpstr>
      <vt:lpstr>Your Claims Management Team</vt:lpstr>
      <vt:lpstr>Your Claims Management Team</vt:lpstr>
      <vt:lpstr>Your Claims Management Team</vt:lpstr>
      <vt:lpstr>Your Claims Management Team</vt:lpstr>
      <vt:lpstr>Your Claims Management Team</vt:lpstr>
      <vt:lpstr>Your Claims Management Team</vt:lpstr>
      <vt:lpstr>Your Claims Management Team</vt:lpstr>
      <vt:lpstr>PowerPoint Presentation</vt:lpstr>
      <vt:lpstr>HMSA by the Numbers - 2017</vt:lpstr>
      <vt:lpstr>Claims by the Numbers</vt:lpstr>
      <vt:lpstr>Claims  Department Layout</vt:lpstr>
      <vt:lpstr>Claims Administration Functions</vt:lpstr>
      <vt:lpstr>PowerPoint Presentation</vt:lpstr>
      <vt:lpstr>What is Adjudication?</vt:lpstr>
      <vt:lpstr>Claims Adjudication</vt:lpstr>
      <vt:lpstr>Claims Adjudication</vt:lpstr>
      <vt:lpstr>Claims Adjudication</vt:lpstr>
      <vt:lpstr>Adjudication Roles</vt:lpstr>
      <vt:lpstr>Adjudication Units</vt:lpstr>
      <vt:lpstr>PowerPoint Presentation</vt:lpstr>
      <vt:lpstr>Customer Service</vt:lpstr>
      <vt:lpstr>Customer Service</vt:lpstr>
      <vt:lpstr>Customer Service</vt:lpstr>
      <vt:lpstr>HMSA Call Centers</vt:lpstr>
      <vt:lpstr>Customer Service Roles</vt:lpstr>
      <vt:lpstr>Customer Service</vt:lpstr>
      <vt:lpstr>PowerPoint Presentation</vt:lpstr>
      <vt:lpstr>Claims Support</vt:lpstr>
      <vt:lpstr>Claims Support</vt:lpstr>
      <vt:lpstr>Claims Support</vt:lpstr>
      <vt:lpstr>Claims Support Roles</vt:lpstr>
      <vt:lpstr>Our Support Teams</vt:lpstr>
      <vt:lpstr>Adjustment Team</vt:lpstr>
      <vt:lpstr>Control Team</vt:lpstr>
      <vt:lpstr>Refunds Team</vt:lpstr>
      <vt:lpstr>COB Team</vt:lpstr>
      <vt:lpstr>PowerPoint Presentation</vt:lpstr>
      <vt:lpstr>Analysis</vt:lpstr>
      <vt:lpstr>Analysis</vt:lpstr>
      <vt:lpstr>Analysis</vt:lpstr>
      <vt:lpstr>Analysis Roles</vt:lpstr>
      <vt:lpstr>Role Collaboration</vt:lpstr>
      <vt:lpstr>Analysis Priorities</vt:lpstr>
      <vt:lpstr>Guest Speakers</vt:lpstr>
      <vt:lpstr>Review</vt:lpstr>
      <vt:lpstr>Up After the Break</vt:lpstr>
      <vt:lpstr>HMSA Member Discounts</vt:lpstr>
      <vt:lpstr>HMSA Employee Discounts</vt:lpstr>
      <vt:lpstr>Review Time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Jeremy Miller</dc:creator>
  <cp:lastModifiedBy>Jeremy Miller</cp:lastModifiedBy>
  <cp:revision>161</cp:revision>
  <cp:lastPrinted>2018-03-19T18:05:46Z</cp:lastPrinted>
  <dcterms:created xsi:type="dcterms:W3CDTF">2018-03-13T18:20:59Z</dcterms:created>
  <dcterms:modified xsi:type="dcterms:W3CDTF">2018-04-26T18:58:22Z</dcterms:modified>
  <cp:contentStatus/>
</cp:coreProperties>
</file>